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9" r:id="rId4"/>
    <p:sldId id="280" r:id="rId5"/>
    <p:sldId id="283" r:id="rId6"/>
    <p:sldId id="281" r:id="rId7"/>
    <p:sldId id="284" r:id="rId8"/>
    <p:sldId id="285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Regulation of Gene Expression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6.4</a:t>
            </a:r>
          </a:p>
          <a:p>
            <a:r>
              <a:rPr lang="en-US" sz="2000" dirty="0" smtClean="0"/>
              <a:t>McGraw-Hill Ryerson</a:t>
            </a:r>
          </a:p>
          <a:p>
            <a:r>
              <a:rPr lang="en-US" sz="2000" dirty="0" smtClean="0"/>
              <a:t>Biology 12</a:t>
            </a:r>
            <a:r>
              <a:rPr lang="en-CA" sz="2000" dirty="0" smtClean="0"/>
              <a:t> (2011)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of Gene Expression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Gene Regulation</a:t>
            </a:r>
            <a:r>
              <a:rPr lang="en-US" dirty="0" smtClean="0"/>
              <a:t>: refers to control of the level of gene expression</a:t>
            </a:r>
          </a:p>
          <a:p>
            <a:pPr lvl="1"/>
            <a:r>
              <a:rPr lang="en-US" dirty="0" smtClean="0"/>
              <a:t>It makes sense to conserve energy and material and not synthesize proteins when not needed</a:t>
            </a:r>
          </a:p>
          <a:p>
            <a:endParaRPr lang="en-US" b="1" dirty="0" smtClean="0"/>
          </a:p>
          <a:p>
            <a:r>
              <a:rPr lang="en-US" b="1" dirty="0" smtClean="0"/>
              <a:t>Constitutive Genes</a:t>
            </a:r>
            <a:r>
              <a:rPr lang="en-US" dirty="0" smtClean="0"/>
              <a:t>: gene constantly expressed</a:t>
            </a:r>
            <a:endParaRPr lang="en-US" b="1" dirty="0" smtClean="0"/>
          </a:p>
          <a:p>
            <a:pPr lvl="1"/>
            <a:r>
              <a:rPr lang="en-US" dirty="0" smtClean="0"/>
              <a:t>Some genes are always active and expressed essentially at constant levels </a:t>
            </a:r>
            <a:r>
              <a:rPr lang="en-US" dirty="0" smtClean="0">
                <a:sym typeface="Wingdings" pitchFamily="2" charset="2"/>
              </a:rPr>
              <a:t> these proteins are needed for survival of the cell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Regulation of Gene Expression in Prokaryotes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Operons</a:t>
            </a:r>
            <a:r>
              <a:rPr lang="en-US" dirty="0" smtClean="0"/>
              <a:t>: a cluster of genes grouped together under the control of one promoter</a:t>
            </a:r>
          </a:p>
          <a:p>
            <a:pPr lvl="1"/>
            <a:r>
              <a:rPr lang="en-US" dirty="0" smtClean="0"/>
              <a:t>Remember that a promoter is where RNA polymerase binds to DNA to begin transcription</a:t>
            </a:r>
          </a:p>
          <a:p>
            <a:pPr lvl="1"/>
            <a:r>
              <a:rPr lang="en-US" dirty="0" smtClean="0"/>
              <a:t>Occurs in prokaryotic genomes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Genes that are involved in the same metabolic pathway are often found in the same </a:t>
            </a:r>
            <a:r>
              <a:rPr lang="en-US" dirty="0" err="1" smtClean="0"/>
              <a:t>operon</a:t>
            </a:r>
            <a:endParaRPr lang="en-US" dirty="0" smtClean="0"/>
          </a:p>
          <a:p>
            <a:pPr lvl="1"/>
            <a:r>
              <a:rPr lang="en-US" dirty="0" smtClean="0"/>
              <a:t>All under the control of the same promoter region</a:t>
            </a:r>
          </a:p>
          <a:p>
            <a:pPr lvl="1"/>
            <a:r>
              <a:rPr lang="en-US" dirty="0" smtClean="0"/>
              <a:t>Thus these genes are transcribed all together into one continuous mRNA strand: </a:t>
            </a:r>
            <a:r>
              <a:rPr lang="en-US" i="1" dirty="0" err="1" smtClean="0"/>
              <a:t>polycistronic</a:t>
            </a:r>
            <a:r>
              <a:rPr lang="en-US" i="1" dirty="0" smtClean="0"/>
              <a:t> mRNA</a:t>
            </a:r>
            <a:endParaRPr lang="en-US" dirty="0" smtClean="0"/>
          </a:p>
          <a:p>
            <a:pPr lvl="2"/>
            <a:r>
              <a:rPr lang="en-US" dirty="0" smtClean="0"/>
              <a:t>Proteins are then synthesized from that mRNA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Lac</a:t>
            </a:r>
            <a:r>
              <a:rPr lang="en-US" dirty="0" smtClean="0"/>
              <a:t> </a:t>
            </a:r>
            <a:r>
              <a:rPr lang="en-US" dirty="0" err="1" smtClean="0"/>
              <a:t>operon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err="1" smtClean="0"/>
              <a:t>E.coli</a:t>
            </a:r>
            <a:r>
              <a:rPr lang="en-US" i="1" dirty="0" smtClean="0"/>
              <a:t> </a:t>
            </a:r>
            <a:r>
              <a:rPr lang="en-US" dirty="0" smtClean="0"/>
              <a:t>can use lactose to grow so when surrounded by lactose, will turn on machinery to make lactose enzymes</a:t>
            </a:r>
          </a:p>
          <a:p>
            <a:pPr lvl="1"/>
            <a:r>
              <a:rPr lang="en-US" i="1" dirty="0" smtClean="0"/>
              <a:t>Lac</a:t>
            </a:r>
            <a:r>
              <a:rPr lang="en-US" dirty="0" smtClean="0"/>
              <a:t> </a:t>
            </a:r>
            <a:r>
              <a:rPr lang="en-US" dirty="0" err="1" smtClean="0"/>
              <a:t>operon</a:t>
            </a:r>
            <a:r>
              <a:rPr lang="en-US" dirty="0" smtClean="0"/>
              <a:t> is responsible for coding enzymes to break down lactose</a:t>
            </a:r>
          </a:p>
          <a:p>
            <a:pPr lvl="1"/>
            <a:endParaRPr lang="en-US" i="1" dirty="0" smtClean="0"/>
          </a:p>
          <a:p>
            <a:r>
              <a:rPr lang="en-US" b="1" dirty="0" smtClean="0"/>
              <a:t>Operator</a:t>
            </a:r>
            <a:r>
              <a:rPr lang="en-US" dirty="0" smtClean="0"/>
              <a:t>: sequence in DNA to which a repressor protein binds</a:t>
            </a:r>
          </a:p>
          <a:p>
            <a:endParaRPr lang="en-US" dirty="0" smtClean="0"/>
          </a:p>
          <a:p>
            <a:r>
              <a:rPr lang="en-US" b="1" dirty="0" smtClean="0"/>
              <a:t>Repressor</a:t>
            </a:r>
            <a:r>
              <a:rPr lang="en-US" dirty="0" smtClean="0"/>
              <a:t>: a protein that binds to a particular DNA sequence to regulate transcription;</a:t>
            </a:r>
          </a:p>
          <a:p>
            <a:pPr lvl="1"/>
            <a:r>
              <a:rPr lang="en-US" dirty="0" smtClean="0"/>
              <a:t>Inhibits transcription of gene(s)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5810250"/>
            <a:ext cx="58197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Lac</a:t>
            </a:r>
            <a:r>
              <a:rPr lang="en-US" dirty="0" smtClean="0"/>
              <a:t> </a:t>
            </a:r>
            <a:r>
              <a:rPr lang="en-US" dirty="0" err="1" smtClean="0"/>
              <a:t>operon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182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</a:t>
            </a:r>
            <a:r>
              <a:rPr lang="en-US" u="sng" dirty="0" smtClean="0"/>
              <a:t>lactose is absent</a:t>
            </a:r>
            <a:r>
              <a:rPr lang="en-US" dirty="0" smtClean="0"/>
              <a:t>: </a:t>
            </a:r>
            <a:r>
              <a:rPr lang="en-US" i="1" dirty="0" err="1" smtClean="0"/>
              <a:t>lac</a:t>
            </a:r>
            <a:r>
              <a:rPr lang="en-US" dirty="0" smtClean="0"/>
              <a:t> repressor binds to operator</a:t>
            </a:r>
          </a:p>
          <a:p>
            <a:pPr lvl="1"/>
            <a:r>
              <a:rPr lang="en-US" dirty="0" smtClean="0"/>
              <a:t>Prevents RNA polymerase from binding to promoter thus </a:t>
            </a:r>
            <a:r>
              <a:rPr lang="en-US" i="1" dirty="0" smtClean="0"/>
              <a:t>transcription </a:t>
            </a:r>
            <a:r>
              <a:rPr lang="en-US" i="1" u="sng" dirty="0" smtClean="0"/>
              <a:t>cannot</a:t>
            </a:r>
            <a:r>
              <a:rPr lang="en-US" i="1" dirty="0" smtClean="0"/>
              <a:t> occur </a:t>
            </a:r>
            <a:r>
              <a:rPr lang="en-US" sz="1800" i="1" dirty="0" smtClean="0"/>
              <a:t>= no </a:t>
            </a:r>
            <a:r>
              <a:rPr lang="en-US" sz="1800" i="1" dirty="0" smtClean="0"/>
              <a:t>enzyme</a:t>
            </a:r>
            <a:endParaRPr lang="en-CA" dirty="0" smtClean="0"/>
          </a:p>
          <a:p>
            <a:pPr lvl="1"/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3" y="3214686"/>
            <a:ext cx="5309689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Lac</a:t>
            </a:r>
            <a:r>
              <a:rPr lang="en-US" dirty="0" smtClean="0"/>
              <a:t> </a:t>
            </a:r>
            <a:r>
              <a:rPr lang="en-US" dirty="0" err="1" smtClean="0"/>
              <a:t>operon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22860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</a:t>
            </a:r>
            <a:r>
              <a:rPr lang="en-US" u="sng" dirty="0" smtClean="0"/>
              <a:t>lactose is present</a:t>
            </a:r>
            <a:r>
              <a:rPr lang="en-US" dirty="0" smtClean="0"/>
              <a:t>: </a:t>
            </a:r>
            <a:r>
              <a:rPr lang="en-US" dirty="0" err="1" smtClean="0"/>
              <a:t>allolactose</a:t>
            </a:r>
            <a:r>
              <a:rPr lang="en-US" dirty="0" smtClean="0"/>
              <a:t> is produced which binds to the repressor</a:t>
            </a:r>
          </a:p>
          <a:p>
            <a:pPr lvl="1"/>
            <a:r>
              <a:rPr lang="en-US" dirty="0" smtClean="0"/>
              <a:t>Repressor can no longer bind to operator</a:t>
            </a:r>
          </a:p>
          <a:p>
            <a:pPr lvl="1"/>
            <a:r>
              <a:rPr lang="en-US" dirty="0" smtClean="0"/>
              <a:t>RNA polymerase is now able to bind to promoter so </a:t>
            </a:r>
            <a:r>
              <a:rPr lang="en-US" i="1" dirty="0" smtClean="0"/>
              <a:t>transcription </a:t>
            </a:r>
            <a:r>
              <a:rPr lang="en-US" i="1" u="sng" dirty="0" smtClean="0"/>
              <a:t>can</a:t>
            </a:r>
            <a:r>
              <a:rPr lang="en-US" i="1" dirty="0" smtClean="0"/>
              <a:t> occur </a:t>
            </a:r>
            <a:r>
              <a:rPr lang="en-US" sz="1600" i="1" dirty="0" smtClean="0"/>
              <a:t>= enzyme production to break down lactose</a:t>
            </a: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552660"/>
            <a:ext cx="5000660" cy="330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Lac</a:t>
            </a:r>
            <a:r>
              <a:rPr lang="en-US" dirty="0" smtClean="0"/>
              <a:t> </a:t>
            </a:r>
            <a:r>
              <a:rPr lang="en-US" dirty="0" err="1" smtClean="0"/>
              <a:t>operon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4525963"/>
          </a:xfrm>
        </p:spPr>
        <p:txBody>
          <a:bodyPr>
            <a:normAutofit/>
          </a:bodyPr>
          <a:lstStyle/>
          <a:p>
            <a:r>
              <a:rPr lang="en-US" i="1" dirty="0" smtClean="0"/>
              <a:t>Lac</a:t>
            </a:r>
            <a:r>
              <a:rPr lang="en-US" dirty="0" smtClean="0"/>
              <a:t> </a:t>
            </a:r>
            <a:r>
              <a:rPr lang="en-US" dirty="0" err="1" smtClean="0"/>
              <a:t>operon</a:t>
            </a:r>
            <a:r>
              <a:rPr lang="en-US" dirty="0" smtClean="0"/>
              <a:t> is considered an </a:t>
            </a:r>
            <a:r>
              <a:rPr lang="en-US" i="1" u="sng" dirty="0" smtClean="0"/>
              <a:t>inducible</a:t>
            </a:r>
            <a:r>
              <a:rPr lang="en-US" dirty="0" smtClean="0"/>
              <a:t> </a:t>
            </a:r>
            <a:r>
              <a:rPr lang="en-US" dirty="0" err="1" smtClean="0"/>
              <a:t>operon</a:t>
            </a:r>
            <a:endParaRPr lang="en-US" dirty="0" smtClean="0"/>
          </a:p>
          <a:p>
            <a:pPr lvl="1"/>
            <a:r>
              <a:rPr lang="en-US" dirty="0" smtClean="0"/>
              <a:t>i.e. transcription is </a:t>
            </a:r>
            <a:r>
              <a:rPr lang="en-US" i="1" u="sng" dirty="0" smtClean="0"/>
              <a:t>induced</a:t>
            </a:r>
            <a:r>
              <a:rPr lang="en-US" i="1" dirty="0" smtClean="0"/>
              <a:t> </a:t>
            </a:r>
            <a:r>
              <a:rPr lang="en-US" dirty="0" smtClean="0"/>
              <a:t>when lactose is present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5714"/>
          <a:stretch>
            <a:fillRect/>
          </a:stretch>
        </p:blipFill>
        <p:spPr bwMode="auto">
          <a:xfrm>
            <a:off x="4429124" y="3500438"/>
            <a:ext cx="4714908" cy="330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33797"/>
            <a:ext cx="4500562" cy="296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Regulation of Gene Expression in Eukaryotes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4429124" cy="5257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Transcription Factors</a:t>
            </a:r>
            <a:r>
              <a:rPr lang="en-US" dirty="0" smtClean="0"/>
              <a:t>: proteins required to interact with RNA polymerase to initiate transcription</a:t>
            </a:r>
          </a:p>
          <a:p>
            <a:endParaRPr lang="en-US" b="1" dirty="0" smtClean="0"/>
          </a:p>
          <a:p>
            <a:r>
              <a:rPr lang="en-US" b="1" dirty="0" smtClean="0"/>
              <a:t>Enhancers</a:t>
            </a:r>
            <a:r>
              <a:rPr lang="en-US" dirty="0" smtClean="0"/>
              <a:t>: sequences of DNA that proteins bind to so that transcription is enhanced</a:t>
            </a:r>
          </a:p>
          <a:p>
            <a:endParaRPr lang="en-US" b="1" dirty="0" smtClean="0"/>
          </a:p>
          <a:p>
            <a:r>
              <a:rPr lang="en-US" b="1" dirty="0" smtClean="0"/>
              <a:t>RNA interference</a:t>
            </a:r>
            <a:r>
              <a:rPr lang="en-US" dirty="0" smtClean="0"/>
              <a:t>: </a:t>
            </a:r>
            <a:r>
              <a:rPr lang="en-US" dirty="0" err="1" smtClean="0"/>
              <a:t>miRNA</a:t>
            </a:r>
            <a:r>
              <a:rPr lang="en-US" dirty="0" smtClean="0"/>
              <a:t> (</a:t>
            </a:r>
            <a:r>
              <a:rPr lang="en-US" sz="1800" dirty="0" err="1" smtClean="0"/>
              <a:t>microRNA</a:t>
            </a:r>
            <a:r>
              <a:rPr lang="en-US" dirty="0" smtClean="0"/>
              <a:t>) and </a:t>
            </a:r>
            <a:r>
              <a:rPr lang="en-US" dirty="0" err="1" smtClean="0"/>
              <a:t>siRNA</a:t>
            </a:r>
            <a:r>
              <a:rPr lang="en-US" dirty="0" smtClean="0"/>
              <a:t> (</a:t>
            </a:r>
            <a:r>
              <a:rPr lang="en-US" sz="1800" dirty="0" smtClean="0"/>
              <a:t>small </a:t>
            </a:r>
            <a:r>
              <a:rPr lang="en-US" sz="1800" dirty="0" err="1" smtClean="0"/>
              <a:t>interefering</a:t>
            </a:r>
            <a:r>
              <a:rPr lang="en-US" sz="1800" dirty="0" smtClean="0"/>
              <a:t> RNA</a:t>
            </a:r>
            <a:r>
              <a:rPr lang="en-US" dirty="0" smtClean="0"/>
              <a:t>) inhibits gene expression by degrading mRNA or inhibiting translation</a:t>
            </a:r>
            <a:endParaRPr lang="en-CA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7025"/>
          <a:stretch>
            <a:fillRect/>
          </a:stretch>
        </p:blipFill>
        <p:spPr bwMode="auto">
          <a:xfrm>
            <a:off x="4395024" y="1643050"/>
            <a:ext cx="4748976" cy="464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 272 #3, 4, 5</a:t>
            </a: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Regulation of Gene Expression</vt:lpstr>
      <vt:lpstr>Regulation of Gene Expression</vt:lpstr>
      <vt:lpstr>Regulation of Gene Expression in Prokaryotes</vt:lpstr>
      <vt:lpstr>Lac operon</vt:lpstr>
      <vt:lpstr>Lac operon</vt:lpstr>
      <vt:lpstr>Lac operon</vt:lpstr>
      <vt:lpstr>Lac operon</vt:lpstr>
      <vt:lpstr>Regulation of Gene Expression in Eukaryotes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in Living Systems A very basic overview</dc:title>
  <dc:creator>PowerChoi</dc:creator>
  <cp:lastModifiedBy>PowerChoi</cp:lastModifiedBy>
  <cp:revision>109</cp:revision>
  <dcterms:created xsi:type="dcterms:W3CDTF">2013-05-13T04:41:49Z</dcterms:created>
  <dcterms:modified xsi:type="dcterms:W3CDTF">2013-05-18T12:47:38Z</dcterms:modified>
</cp:coreProperties>
</file>