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8" r:id="rId11"/>
    <p:sldId id="269" r:id="rId12"/>
    <p:sldId id="266" r:id="rId13"/>
    <p:sldId id="265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5/17/2013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5/17/2013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5/17/2013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0318-760C-421C-BD52-15FCDC5FD2F3}" type="datetimeFigureOut">
              <a:rPr lang="en-US" smtClean="0"/>
              <a:pPr/>
              <a:t>5/17/2013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30318-760C-421C-BD52-15FCDC5FD2F3}" type="datetimeFigureOut">
              <a:rPr lang="en-US" smtClean="0"/>
              <a:pPr/>
              <a:t>5/17/2013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A2A3-791A-4D86-8158-D910F1C05E4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 Structure and Organization in the Cell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5.1</a:t>
            </a:r>
          </a:p>
          <a:p>
            <a:r>
              <a:rPr lang="en-US" sz="2000" dirty="0" smtClean="0"/>
              <a:t>McGraw-Hill Ryerson</a:t>
            </a:r>
          </a:p>
          <a:p>
            <a:r>
              <a:rPr lang="en-US" sz="2000" dirty="0" smtClean="0"/>
              <a:t>Biology 12</a:t>
            </a:r>
            <a:r>
              <a:rPr lang="en-CA" sz="2000" dirty="0" smtClean="0"/>
              <a:t> (2011)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that genes are made of DNA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400" dirty="0" smtClean="0"/>
              <a:t>Remember what makes up a nucleotide in DNA?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Remember what disulfide bonds in proteins? </a:t>
            </a:r>
          </a:p>
          <a:p>
            <a:pPr>
              <a:buNone/>
            </a:pPr>
            <a:r>
              <a:rPr lang="en-US" sz="2400" dirty="0" smtClean="0"/>
              <a:t>The sulfur come from these amino acids:</a:t>
            </a:r>
            <a:endParaRPr lang="en-CA" sz="2400" dirty="0" smtClean="0"/>
          </a:p>
        </p:txBody>
      </p:sp>
      <p:pic>
        <p:nvPicPr>
          <p:cNvPr id="4" name="Picture 2" descr="http://www.phschool.com/science/biology_place/biocoach/images/bioprop/oxydeoxy.gif"/>
          <p:cNvPicPr>
            <a:picLocks noChangeAspect="1" noChangeArrowheads="1"/>
          </p:cNvPicPr>
          <p:nvPr/>
        </p:nvPicPr>
        <p:blipFill>
          <a:blip r:embed="rId2" cstate="print"/>
          <a:srcRect b="45192"/>
          <a:stretch>
            <a:fillRect/>
          </a:stretch>
        </p:blipFill>
        <p:spPr bwMode="auto">
          <a:xfrm>
            <a:off x="1214414" y="1714488"/>
            <a:ext cx="5562086" cy="1981507"/>
          </a:xfrm>
          <a:prstGeom prst="rect">
            <a:avLst/>
          </a:prstGeom>
          <a:noFill/>
        </p:spPr>
      </p:pic>
      <p:pic>
        <p:nvPicPr>
          <p:cNvPr id="5" name="Picture 4" descr="http://users.rcn.com/jkimball.ma.ultranet/BiologyPages/P/Pepti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1243" y="4786322"/>
            <a:ext cx="3539131" cy="1928826"/>
          </a:xfrm>
          <a:prstGeom prst="rect">
            <a:avLst/>
          </a:prstGeom>
          <a:noFill/>
        </p:spPr>
      </p:pic>
      <p:pic>
        <p:nvPicPr>
          <p:cNvPr id="6" name="Picture 2" descr="http://amit1b.files.wordpress.com/2008/03/20-types-of-amino-acids.jpg"/>
          <p:cNvPicPr>
            <a:picLocks noChangeAspect="1" noChangeArrowheads="1"/>
          </p:cNvPicPr>
          <p:nvPr/>
        </p:nvPicPr>
        <p:blipFill>
          <a:blip r:embed="rId4" cstate="print"/>
          <a:srcRect l="35891" t="52315" r="52969" b="33256"/>
          <a:stretch>
            <a:fillRect/>
          </a:stretch>
        </p:blipFill>
        <p:spPr bwMode="auto">
          <a:xfrm>
            <a:off x="5857884" y="4572008"/>
            <a:ext cx="1365726" cy="1857388"/>
          </a:xfrm>
          <a:prstGeom prst="rect">
            <a:avLst/>
          </a:prstGeom>
          <a:noFill/>
        </p:spPr>
      </p:pic>
      <p:pic>
        <p:nvPicPr>
          <p:cNvPr id="7" name="Picture 2" descr="http://amit1b.files.wordpress.com/2008/03/20-types-of-amino-acids.jpg"/>
          <p:cNvPicPr>
            <a:picLocks noChangeAspect="1" noChangeArrowheads="1"/>
          </p:cNvPicPr>
          <p:nvPr/>
        </p:nvPicPr>
        <p:blipFill>
          <a:blip r:embed="rId4" cstate="print"/>
          <a:srcRect l="20067" t="22694" r="68383" b="55306"/>
          <a:stretch>
            <a:fillRect/>
          </a:stretch>
        </p:blipFill>
        <p:spPr bwMode="auto">
          <a:xfrm>
            <a:off x="7500958" y="3929066"/>
            <a:ext cx="128588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that genes are made of DNA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They knew what phages did too…</a:t>
            </a:r>
            <a:endParaRPr lang="en-CA" sz="2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546980"/>
            <a:ext cx="9144001" cy="312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that genes are made of DNA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1285860"/>
            <a:ext cx="8229600" cy="557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Chase and Hershey cleverly used those facts to their advantage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They proved that DNA was indeed the holder of genes and genetic material</a:t>
            </a:r>
            <a:endParaRPr lang="en-CA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7142"/>
          <a:stretch>
            <a:fillRect/>
          </a:stretch>
        </p:blipFill>
        <p:spPr bwMode="auto">
          <a:xfrm>
            <a:off x="-32" y="1714488"/>
            <a:ext cx="9144032" cy="36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constituents of DNA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501122" cy="539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constituents of DNA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455516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constituents of DNA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12" cy="4525963"/>
          </a:xfrm>
        </p:spPr>
        <p:txBody>
          <a:bodyPr/>
          <a:lstStyle/>
          <a:p>
            <a:r>
              <a:rPr lang="en-US" dirty="0" smtClean="0"/>
              <a:t>Nucleotides are linked in a chain by </a:t>
            </a:r>
            <a:r>
              <a:rPr lang="en-US" dirty="0" err="1" smtClean="0"/>
              <a:t>phosphodiester</a:t>
            </a:r>
            <a:r>
              <a:rPr lang="en-US" dirty="0" smtClean="0"/>
              <a:t> bonds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354706"/>
            <a:ext cx="2776549" cy="550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constituents of DNA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71810"/>
            <a:ext cx="8258204" cy="305435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First proposed by James Watson and Francis Crick in a 1953 paper </a:t>
            </a:r>
          </a:p>
          <a:p>
            <a:r>
              <a:rPr lang="en-CA" dirty="0" smtClean="0"/>
              <a:t>Based on both X-ray diffraction data, and studies of the chemical composition  of DNA, including the finding that the ratio of both A:T and G:C is 1:1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14422"/>
            <a:ext cx="4500594" cy="178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constituents of DNA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71810"/>
            <a:ext cx="8258204" cy="3054353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192967"/>
            <a:ext cx="4357718" cy="566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DNA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5329246" cy="5429288"/>
          </a:xfrm>
        </p:spPr>
        <p:txBody>
          <a:bodyPr>
            <a:normAutofit/>
          </a:bodyPr>
          <a:lstStyle/>
          <a:p>
            <a:r>
              <a:rPr lang="en-CA" dirty="0" smtClean="0"/>
              <a:t>Anti-parallel strands held together by hydrogen bonding between the base pairs. </a:t>
            </a:r>
          </a:p>
          <a:p>
            <a:endParaRPr lang="en-CA" dirty="0" smtClean="0"/>
          </a:p>
          <a:p>
            <a:r>
              <a:rPr lang="en-CA" dirty="0" smtClean="0"/>
              <a:t>One complete turn every 34Å</a:t>
            </a:r>
          </a:p>
          <a:p>
            <a:endParaRPr lang="en-CA" dirty="0" smtClean="0"/>
          </a:p>
          <a:p>
            <a:r>
              <a:rPr lang="en-CA" dirty="0" smtClean="0"/>
              <a:t>Ratio of A to T is always 1:1 as is the ratio of G to C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8773" y="1185933"/>
            <a:ext cx="3605227" cy="567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DNA</a:t>
            </a:r>
            <a:endParaRPr lang="en-CA" dirty="0"/>
          </a:p>
        </p:txBody>
      </p:sp>
      <p:pic>
        <p:nvPicPr>
          <p:cNvPr id="7172" name="Picture 4" descr="http://homepages.strath.ac.uk/~dfs97113/BB310/Lect15/img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428736"/>
            <a:ext cx="3524275" cy="2000264"/>
          </a:xfrm>
          <a:prstGeom prst="rect">
            <a:avLst/>
          </a:prstGeom>
          <a:noFill/>
        </p:spPr>
      </p:pic>
      <p:pic>
        <p:nvPicPr>
          <p:cNvPr id="7174" name="Picture 6" descr="http://site.motifolio.com/images/Prokaryotic-DNA-packing-10211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3500438"/>
            <a:ext cx="4381531" cy="3286148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1366822"/>
            <a:ext cx="4652962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Prokaryotic DNA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Circular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/>
              <a:t>Regulatory sequences</a:t>
            </a:r>
            <a:r>
              <a:rPr lang="en-US" sz="2000" dirty="0" smtClean="0"/>
              <a:t>: sequence of DNA that regulates gene activity</a:t>
            </a:r>
            <a:endParaRPr lang="en-US" sz="2000" b="1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carry many small plasmids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Can be copied, transferred, or incorporated into cell’s chromosomal DNA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Thus </a:t>
            </a:r>
            <a:r>
              <a:rPr lang="en-US" sz="2000" dirty="0" err="1" smtClean="0"/>
              <a:t>hereditery</a:t>
            </a:r>
            <a:r>
              <a:rPr lang="en-US" sz="2000" dirty="0" smtClean="0"/>
              <a:t> information on plasmid can be transferred from cell to cell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Supercoiled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controlled by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topoisomerase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and II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smtClean="0"/>
              <a:t>DNA – Material of Heredity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72188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800" dirty="0" smtClean="0"/>
              <a:t>The discovery that DNA was a chromosomal constituent did not establish that it had anything to do with genes. Many scientists at the time pointed to proteins as the likely genetic material.</a:t>
            </a:r>
            <a:endParaRPr lang="en-C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041169"/>
            <a:ext cx="2428892" cy="58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DNA</a:t>
            </a:r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366822"/>
            <a:ext cx="4652962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Eukaryotic DNA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Double helix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Wraps itself around </a:t>
            </a:r>
            <a:r>
              <a:rPr lang="en-US" sz="2000" dirty="0" err="1" smtClean="0"/>
              <a:t>histones</a:t>
            </a:r>
            <a:r>
              <a:rPr lang="en-US" sz="2000" dirty="0" smtClean="0"/>
              <a:t> as it’s own </a:t>
            </a:r>
            <a:r>
              <a:rPr lang="en-US" sz="2000" dirty="0" err="1" smtClean="0"/>
              <a:t>superpacking</a:t>
            </a:r>
            <a:r>
              <a:rPr lang="en-US" sz="2000" dirty="0" smtClean="0"/>
              <a:t> mechanism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Wrapping allows DNA to be packed into condensed chromosome form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/>
              <a:t>Chromatin</a:t>
            </a:r>
            <a:r>
              <a:rPr lang="en-US" sz="2000" dirty="0" smtClean="0"/>
              <a:t>: non-condensed form of genetic material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Stays in this form for most of cell cycle (</a:t>
            </a:r>
            <a:r>
              <a:rPr lang="en-US" sz="2000" dirty="0" err="1" smtClean="0"/>
              <a:t>interphase</a:t>
            </a:r>
            <a:r>
              <a:rPr lang="en-US" sz="2000" dirty="0" smtClean="0"/>
              <a:t>)</a:t>
            </a:r>
          </a:p>
        </p:txBody>
      </p:sp>
      <p:pic>
        <p:nvPicPr>
          <p:cNvPr id="33794" name="Picture 2" descr="http://ghr.nlm.nih.gov/handbook/illustrations/chromosomestructure.jpg"/>
          <p:cNvPicPr>
            <a:picLocks noChangeAspect="1" noChangeArrowheads="1"/>
          </p:cNvPicPr>
          <p:nvPr/>
        </p:nvPicPr>
        <p:blipFill>
          <a:blip r:embed="rId2" cstate="print"/>
          <a:srcRect l="4000" t="4375" r="7499" b="3749"/>
          <a:stretch>
            <a:fillRect/>
          </a:stretch>
        </p:blipFill>
        <p:spPr bwMode="auto">
          <a:xfrm>
            <a:off x="4786314" y="2000240"/>
            <a:ext cx="421484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 218</a:t>
            </a:r>
            <a:endParaRPr lang="en-CA" dirty="0" smtClean="0"/>
          </a:p>
          <a:p>
            <a:r>
              <a:rPr lang="en-US" dirty="0" smtClean="0"/>
              <a:t>#1-6, 9,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smtClean="0"/>
              <a:t>DNA – Material of Heredity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50435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CA" sz="2800" dirty="0" smtClean="0"/>
              <a:t>Bacteria carry their genetic material</a:t>
            </a:r>
          </a:p>
          <a:p>
            <a:pPr>
              <a:buNone/>
            </a:pPr>
            <a:r>
              <a:rPr lang="en-CA" sz="2800" dirty="0" smtClean="0"/>
              <a:t>as a single circular chromosome,</a:t>
            </a:r>
          </a:p>
          <a:p>
            <a:pPr>
              <a:buNone/>
            </a:pPr>
            <a:r>
              <a:rPr lang="en-CA" sz="2800" dirty="0" smtClean="0"/>
              <a:t>without it being enclosed by a nuclear</a:t>
            </a:r>
          </a:p>
          <a:p>
            <a:pPr>
              <a:buNone/>
            </a:pPr>
            <a:r>
              <a:rPr lang="en-CA" sz="2800" dirty="0" smtClean="0"/>
              <a:t>membrane (prokaryotes)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CA" sz="2800" dirty="0" smtClean="0"/>
              <a:t>1923 – Frederick Griffith performed studies with </a:t>
            </a:r>
            <a:r>
              <a:rPr lang="en-CA" sz="2800" i="1" dirty="0" smtClean="0"/>
              <a:t>Streptococcus </a:t>
            </a:r>
            <a:r>
              <a:rPr lang="en-CA" sz="2800" i="1" dirty="0" err="1" smtClean="0"/>
              <a:t>pneumoniae</a:t>
            </a:r>
            <a:endParaRPr lang="en-CA" sz="2800" i="1" dirty="0" smtClean="0"/>
          </a:p>
          <a:p>
            <a:pPr>
              <a:buNone/>
            </a:pPr>
            <a:r>
              <a:rPr lang="en-CA" sz="2800" dirty="0" smtClean="0"/>
              <a:t>Two forms</a:t>
            </a:r>
          </a:p>
          <a:p>
            <a:pPr>
              <a:buFontTx/>
              <a:buChar char="-"/>
            </a:pPr>
            <a:r>
              <a:rPr lang="en-CA" sz="2800" b="1" dirty="0" smtClean="0"/>
              <a:t>S-Strain</a:t>
            </a:r>
            <a:r>
              <a:rPr lang="en-CA" sz="2800" dirty="0" smtClean="0"/>
              <a:t> which is wild-type and highly pathogenic</a:t>
            </a:r>
          </a:p>
          <a:p>
            <a:pPr>
              <a:buFontTx/>
              <a:buChar char="-"/>
            </a:pPr>
            <a:r>
              <a:rPr lang="en-CA" sz="2800" b="1" dirty="0" smtClean="0"/>
              <a:t>R-Strain</a:t>
            </a:r>
            <a:r>
              <a:rPr lang="en-CA" sz="2800" dirty="0" smtClean="0"/>
              <a:t> which was non-pathogenic</a:t>
            </a:r>
          </a:p>
          <a:p>
            <a:pPr>
              <a:buNone/>
            </a:pPr>
            <a:r>
              <a:rPr lang="en-CA" sz="2800" dirty="0" smtClean="0"/>
              <a:t>     </a:t>
            </a:r>
          </a:p>
          <a:p>
            <a:pPr>
              <a:buNone/>
            </a:pPr>
            <a:r>
              <a:rPr lang="en-CA" sz="2800" i="1" dirty="0" smtClean="0"/>
              <a:t>He concluded that mice died after being given a mixture of heat-killed S-strain and living R-strain bacteria…</a:t>
            </a:r>
            <a:endParaRPr lang="en-CA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8676"/>
            <a:ext cx="9144000" cy="633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– Transforming Principle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By 1929 two other labs had repeated the results of Griffith</a:t>
            </a:r>
          </a:p>
          <a:p>
            <a:r>
              <a:rPr lang="en-CA" dirty="0" smtClean="0"/>
              <a:t>1931 – Lab of Oswald Avery was able to achieve </a:t>
            </a:r>
            <a:r>
              <a:rPr lang="en-CA" i="1" u="sng" dirty="0" smtClean="0"/>
              <a:t>transformation</a:t>
            </a:r>
            <a:r>
              <a:rPr lang="en-CA" dirty="0" smtClean="0"/>
              <a:t> without an animal  host, simply by growing R-form bacteria in medium in the presence of components from dead S-forms</a:t>
            </a:r>
          </a:p>
          <a:p>
            <a:pPr>
              <a:buNone/>
            </a:pPr>
            <a:r>
              <a:rPr lang="en-US" sz="2200" i="1" dirty="0" smtClean="0"/>
              <a:t>i.e. they </a:t>
            </a:r>
            <a:r>
              <a:rPr lang="en-US" sz="2200" i="1" dirty="0" err="1" smtClean="0"/>
              <a:t>kinda</a:t>
            </a:r>
            <a:r>
              <a:rPr lang="en-US" sz="2200" i="1" dirty="0" smtClean="0"/>
              <a:t> made living S-form from scratch</a:t>
            </a:r>
            <a:endParaRPr lang="en-CA" sz="2200" i="1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Transformation</a:t>
            </a:r>
            <a:r>
              <a:rPr lang="en-US" dirty="0" smtClean="0"/>
              <a:t>: </a:t>
            </a:r>
            <a:r>
              <a:rPr lang="en-CA" dirty="0" smtClean="0"/>
              <a:t>process by which an organism takes up genetic material from the environment under certain conditions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– Transforming Principle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1944 Avery and co.</a:t>
            </a:r>
          </a:p>
          <a:p>
            <a:pPr>
              <a:buNone/>
            </a:pPr>
            <a:r>
              <a:rPr lang="en-CA" dirty="0" smtClean="0"/>
              <a:t>Prepared various purified and semi-purified components from the mixture and tested to see if they could transform R form bacteria. The only one that could was determined to be DNA.</a:t>
            </a:r>
          </a:p>
          <a:p>
            <a:pPr>
              <a:buNone/>
            </a:pPr>
            <a:r>
              <a:rPr lang="en-CA" dirty="0" smtClean="0"/>
              <a:t>Further tested this preparation by subjecting it to various chemicals………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– Transforming Principle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Avery and his team suggested that genes were made up of DNA</a:t>
            </a:r>
          </a:p>
          <a:p>
            <a:r>
              <a:rPr lang="en-US" dirty="0" smtClean="0"/>
              <a:t>But people in the science community still thought complex proteins were the holders of genes and genetic material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266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that genes are made of DNA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1952 – Experiments of Chase and Hershey, infecting bacterial cells with </a:t>
            </a:r>
            <a:r>
              <a:rPr lang="en-CA" dirty="0" err="1" smtClean="0"/>
              <a:t>bacteriophages</a:t>
            </a:r>
            <a:endParaRPr lang="en-CA" dirty="0" smtClean="0"/>
          </a:p>
          <a:p>
            <a:r>
              <a:rPr lang="en-US" dirty="0" smtClean="0"/>
              <a:t>Finally provided evidence that genes are made up of DNA</a:t>
            </a:r>
            <a:endParaRPr lang="en-CA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614" y="3571876"/>
            <a:ext cx="382327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that genes are made of DNA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T2 </a:t>
            </a:r>
            <a:r>
              <a:rPr lang="en-CA" dirty="0" err="1" smtClean="0"/>
              <a:t>bacteriophages</a:t>
            </a:r>
            <a:r>
              <a:rPr lang="en-CA" dirty="0" smtClean="0"/>
              <a:t> are very small, and are composed of approximately equal weights of protein and DNA.</a:t>
            </a:r>
          </a:p>
          <a:p>
            <a:pPr>
              <a:buNone/>
            </a:pPr>
            <a:r>
              <a:rPr lang="en-CA" dirty="0" smtClean="0"/>
              <a:t>They depend on the host cell machinery for their replication. </a:t>
            </a:r>
          </a:p>
          <a:p>
            <a:pPr>
              <a:buNone/>
            </a:pPr>
            <a:r>
              <a:rPr lang="en-CA" dirty="0" smtClean="0"/>
              <a:t>What substance directs the production of new phage particles, DNA or protein?</a:t>
            </a:r>
            <a:br>
              <a:rPr lang="en-CA" dirty="0" smtClean="0"/>
            </a:br>
            <a:r>
              <a:rPr lang="en-CA" dirty="0" smtClean="0"/>
              <a:t>Chase and Hershey were about to find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Office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DNA Structure and Organization in the Cell</vt:lpstr>
      <vt:lpstr>DNA – Material of Heredity</vt:lpstr>
      <vt:lpstr>DNA – Material of Heredity</vt:lpstr>
      <vt:lpstr>Slide 4</vt:lpstr>
      <vt:lpstr>DNA – Transforming Principle</vt:lpstr>
      <vt:lpstr>DNA – Transforming Principle</vt:lpstr>
      <vt:lpstr>DNA – Transforming Principle</vt:lpstr>
      <vt:lpstr>Evidence that genes are made of DNA</vt:lpstr>
      <vt:lpstr>Evidence that genes are made of DNA</vt:lpstr>
      <vt:lpstr>Evidence that genes are made of DNA</vt:lpstr>
      <vt:lpstr>Evidence that genes are made of DNA</vt:lpstr>
      <vt:lpstr>Evidence that genes are made of DNA</vt:lpstr>
      <vt:lpstr>Chemical constituents of DNA</vt:lpstr>
      <vt:lpstr>Chemical constituents of DNA</vt:lpstr>
      <vt:lpstr>Chemical constituents of DNA</vt:lpstr>
      <vt:lpstr>Chemical constituents of DNA</vt:lpstr>
      <vt:lpstr>Chemical constituents of DNA</vt:lpstr>
      <vt:lpstr>Structure of DNA</vt:lpstr>
      <vt:lpstr>Structure of DNA</vt:lpstr>
      <vt:lpstr>Structure of DNA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in Living Systems A very basic overview</dc:title>
  <dc:creator>PowerChoi</dc:creator>
  <cp:lastModifiedBy>PowerChoi</cp:lastModifiedBy>
  <cp:revision>71</cp:revision>
  <dcterms:created xsi:type="dcterms:W3CDTF">2013-05-13T04:41:49Z</dcterms:created>
  <dcterms:modified xsi:type="dcterms:W3CDTF">2013-05-18T00:23:21Z</dcterms:modified>
</cp:coreProperties>
</file>