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ADF-BB09-488A-9319-456AF9C122F8}" type="datetimeFigureOut">
              <a:rPr lang="en-US" smtClean="0"/>
              <a:t>5/16/2013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9D2-9D0C-4BDF-9E08-0C712ADE5E9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ADF-BB09-488A-9319-456AF9C122F8}" type="datetimeFigureOut">
              <a:rPr lang="en-US" smtClean="0"/>
              <a:t>5/16/2013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9D2-9D0C-4BDF-9E08-0C712ADE5E9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ADF-BB09-488A-9319-456AF9C122F8}" type="datetimeFigureOut">
              <a:rPr lang="en-US" smtClean="0"/>
              <a:t>5/16/2013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9D2-9D0C-4BDF-9E08-0C712ADE5E9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ADF-BB09-488A-9319-456AF9C122F8}" type="datetimeFigureOut">
              <a:rPr lang="en-US" smtClean="0"/>
              <a:t>5/16/2013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9D2-9D0C-4BDF-9E08-0C712ADE5E9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ADF-BB09-488A-9319-456AF9C122F8}" type="datetimeFigureOut">
              <a:rPr lang="en-US" smtClean="0"/>
              <a:t>5/16/2013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9D2-9D0C-4BDF-9E08-0C712ADE5E9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ADF-BB09-488A-9319-456AF9C122F8}" type="datetimeFigureOut">
              <a:rPr lang="en-US" smtClean="0"/>
              <a:t>5/16/2013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9D2-9D0C-4BDF-9E08-0C712ADE5E9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ADF-BB09-488A-9319-456AF9C122F8}" type="datetimeFigureOut">
              <a:rPr lang="en-US" smtClean="0"/>
              <a:t>5/16/2013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9D2-9D0C-4BDF-9E08-0C712ADE5E9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ADF-BB09-488A-9319-456AF9C122F8}" type="datetimeFigureOut">
              <a:rPr lang="en-US" smtClean="0"/>
              <a:t>5/16/2013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9D2-9D0C-4BDF-9E08-0C712ADE5E9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ADF-BB09-488A-9319-456AF9C122F8}" type="datetimeFigureOut">
              <a:rPr lang="en-US" smtClean="0"/>
              <a:t>5/16/2013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9D2-9D0C-4BDF-9E08-0C712ADE5E9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ADF-BB09-488A-9319-456AF9C122F8}" type="datetimeFigureOut">
              <a:rPr lang="en-US" smtClean="0"/>
              <a:t>5/16/2013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9D2-9D0C-4BDF-9E08-0C712ADE5E9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ADF-BB09-488A-9319-456AF9C122F8}" type="datetimeFigureOut">
              <a:rPr lang="en-US" smtClean="0"/>
              <a:t>5/16/2013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69D2-9D0C-4BDF-9E08-0C712ADE5E9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5ADF-BB09-488A-9319-456AF9C122F8}" type="datetimeFigureOut">
              <a:rPr lang="en-US" smtClean="0"/>
              <a:t>5/16/2013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69D2-9D0C-4BDF-9E08-0C712ADE5E9D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 across cell membranes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2.2</a:t>
            </a:r>
          </a:p>
          <a:p>
            <a:r>
              <a:rPr lang="en-US" dirty="0" smtClean="0"/>
              <a:t>McGraw-Hill Ryerson</a:t>
            </a:r>
          </a:p>
          <a:p>
            <a:r>
              <a:rPr lang="en-US" dirty="0" smtClean="0"/>
              <a:t>Biology 12</a:t>
            </a:r>
            <a:r>
              <a:rPr lang="en-CA" dirty="0" smtClean="0"/>
              <a:t> (2011)</a:t>
            </a:r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Membrane-Assisted Transport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Sometimes molecules are too big to pass through proteins</a:t>
            </a:r>
          </a:p>
          <a:p>
            <a:r>
              <a:rPr lang="en-US" sz="2800" dirty="0" smtClean="0"/>
              <a:t>Cells, instead, form vesicles around material using their membrane</a:t>
            </a:r>
          </a:p>
          <a:p>
            <a:pPr lvl="1"/>
            <a:r>
              <a:rPr lang="en-US" sz="2400" dirty="0" smtClean="0"/>
              <a:t>Requires energy</a:t>
            </a:r>
          </a:p>
          <a:p>
            <a:pPr lvl="1"/>
            <a:endParaRPr lang="en-US" sz="2400" dirty="0"/>
          </a:p>
          <a:p>
            <a:r>
              <a:rPr lang="en-US" dirty="0" smtClean="0"/>
              <a:t>Two forms of membrane transport:</a:t>
            </a:r>
          </a:p>
          <a:p>
            <a:pPr lvl="1"/>
            <a:r>
              <a:rPr lang="en-US" dirty="0" err="1" smtClean="0"/>
              <a:t>Endocytosis</a:t>
            </a:r>
            <a:endParaRPr lang="en-US" dirty="0" smtClean="0"/>
          </a:p>
          <a:p>
            <a:pPr lvl="1"/>
            <a:r>
              <a:rPr lang="en-US" dirty="0" err="1" smtClean="0"/>
              <a:t>Exocytosis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Endocytosis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5429288" cy="5214974"/>
          </a:xfrm>
        </p:spPr>
        <p:txBody>
          <a:bodyPr>
            <a:normAutofit/>
          </a:bodyPr>
          <a:lstStyle/>
          <a:p>
            <a:r>
              <a:rPr lang="en-US" dirty="0" smtClean="0"/>
              <a:t>Process by which a cell engulfs material to </a:t>
            </a:r>
            <a:r>
              <a:rPr lang="en-US" i="1" u="sng" dirty="0" smtClean="0"/>
              <a:t>bring into </a:t>
            </a:r>
            <a:r>
              <a:rPr lang="en-US" dirty="0" smtClean="0"/>
              <a:t>the cell</a:t>
            </a:r>
          </a:p>
          <a:p>
            <a:r>
              <a:rPr lang="en-US" dirty="0" smtClean="0"/>
              <a:t>2 major types</a:t>
            </a:r>
          </a:p>
          <a:p>
            <a:pPr lvl="1"/>
            <a:r>
              <a:rPr lang="en-US" dirty="0" err="1" smtClean="0"/>
              <a:t>Phagocytosis</a:t>
            </a:r>
            <a:endParaRPr lang="en-US" dirty="0" smtClean="0"/>
          </a:p>
          <a:p>
            <a:pPr lvl="2"/>
            <a:r>
              <a:rPr lang="en-US" dirty="0" smtClean="0"/>
              <a:t>Engulfing large particles (“cell eating”)</a:t>
            </a:r>
          </a:p>
          <a:p>
            <a:pPr lvl="1"/>
            <a:r>
              <a:rPr lang="en-US" dirty="0" err="1" smtClean="0"/>
              <a:t>Pinocytosis</a:t>
            </a:r>
            <a:endParaRPr lang="en-US" dirty="0" smtClean="0"/>
          </a:p>
          <a:p>
            <a:pPr lvl="2"/>
            <a:r>
              <a:rPr lang="en-US" dirty="0" smtClean="0"/>
              <a:t>Engulfing macromolecules and liquids (“cell drinking”)</a:t>
            </a:r>
            <a:endParaRPr lang="en-CA" dirty="0"/>
          </a:p>
        </p:txBody>
      </p:sp>
      <p:pic>
        <p:nvPicPr>
          <p:cNvPr id="23554" name="Picture 2" descr="http://isite.lps.org/sputnam/Biology/U3Cell/pinocytosis_1.png"/>
          <p:cNvPicPr>
            <a:picLocks noChangeAspect="1" noChangeArrowheads="1"/>
          </p:cNvPicPr>
          <p:nvPr/>
        </p:nvPicPr>
        <p:blipFill>
          <a:blip r:embed="rId2" cstate="print"/>
          <a:srcRect r="44608"/>
          <a:stretch>
            <a:fillRect/>
          </a:stretch>
        </p:blipFill>
        <p:spPr bwMode="auto">
          <a:xfrm>
            <a:off x="5572100" y="1247775"/>
            <a:ext cx="3571900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Exocytosis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17859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Process by which a cell engulfs material to </a:t>
            </a:r>
            <a:r>
              <a:rPr lang="en-US" i="1" u="sng" dirty="0" smtClean="0"/>
              <a:t>release out </a:t>
            </a:r>
            <a:r>
              <a:rPr lang="en-US" dirty="0" smtClean="0"/>
              <a:t>of the cell</a:t>
            </a:r>
          </a:p>
          <a:p>
            <a:pPr lvl="1"/>
            <a:r>
              <a:rPr lang="en-US" dirty="0" smtClean="0"/>
              <a:t>Vesicle that contains the products fuse with cell membrane and empty contents into extracellular environment</a:t>
            </a:r>
            <a:endParaRPr lang="en-CA" dirty="0"/>
          </a:p>
        </p:txBody>
      </p:sp>
      <p:pic>
        <p:nvPicPr>
          <p:cNvPr id="24578" name="Picture 2" descr="http://www.linkpublishing.com/exocytosis5.jpg"/>
          <p:cNvPicPr>
            <a:picLocks noChangeAspect="1" noChangeArrowheads="1"/>
          </p:cNvPicPr>
          <p:nvPr/>
        </p:nvPicPr>
        <p:blipFill>
          <a:blip r:embed="rId2" cstate="print"/>
          <a:srcRect t="9375" b="9375"/>
          <a:stretch>
            <a:fillRect/>
          </a:stretch>
        </p:blipFill>
        <p:spPr bwMode="auto">
          <a:xfrm>
            <a:off x="1500166" y="3000372"/>
            <a:ext cx="609600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look at pg 79 and use Table 2.2 as a reference to see what we learned about transport</a:t>
            </a:r>
          </a:p>
          <a:p>
            <a:endParaRPr lang="en-US" dirty="0"/>
          </a:p>
          <a:p>
            <a:r>
              <a:rPr lang="en-US" dirty="0" smtClean="0"/>
              <a:t>Pg. 81 #2, 3, 4, 6, 7, 9, 12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gradient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Concentration gradient</a:t>
            </a:r>
            <a:r>
              <a:rPr lang="en-US" sz="2400" dirty="0" smtClean="0"/>
              <a:t>: difference in concentration between one side of a membrane and the other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dirty="0" smtClean="0"/>
              <a:t>Ions and molecules like to move from </a:t>
            </a:r>
            <a:r>
              <a:rPr lang="en-US" sz="2400" b="1" dirty="0" smtClean="0"/>
              <a:t>high to low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dirty="0" smtClean="0"/>
              <a:t>Diffusion</a:t>
            </a:r>
            <a:r>
              <a:rPr lang="en-US" sz="2400" dirty="0" smtClean="0"/>
              <a:t>: the net movement of ions or molecules from an area of higher concentration to area of lower concentration</a:t>
            </a:r>
            <a:endParaRPr lang="en-CA" sz="2400" b="1" dirty="0"/>
          </a:p>
        </p:txBody>
      </p:sp>
      <p:sp>
        <p:nvSpPr>
          <p:cNvPr id="10242" name="AutoShape 2" descr="data:image/jpeg;base64,/9j/4AAQSkZJRgABAQAAAQABAAD/2wCEAAkGBxMTEhQUEhMVFRUWFxgXFBgWFBUcGBUXGRgeHRkaFxwYHSggGx4lHBQUIT0jJSktMi4uFyAzRDQsNygtLi0BCgoKDg0OGxAQGzIkICQvLyw4LDQvLDcuLC8sLCwsLDQvLCwsLC8sLCwsLCwsLDQsLCw0LCwsLCwsLCwsLCwsLP/AABEIAMIBAwMBEQACEQEDEQH/xAAcAAEAAgMBAQEAAAAAAAAAAAAABAYDBQcCAQj/xABDEAACAQIDAgoHBwMEAQUBAAABAgADEQQFIRIxBgcTIiMyM0FRsmFxcoGCkbMUNEJUdJKhF1KxNcHR0mJTc6Lw8SX/xAAbAQEAAgMBAQAAAAAAAAAAAAAAAgMBBAUGB//EADwRAAIBAgMDCQYGAQMFAAAAAAABAgMRBBIxBSFBEyIjMlFhcbHBBhQzNHKBJDVCYtHw4ZGh8RUlUtLi/9oADAMBAAIRAxEAPwDrmX9lT9hfKJejlvUkQYEAQBAEAQBAI1TH01OyWF+/fp6yN0tVGbV0i6NCpJXSJAMqKtD7BgQBAEAQDinGX/rmH6vZ0+t1es++dSv+QYj7+h0NnfHh4kvNVPIVdMP2b7t/VO7TfPl+z2ve6XW68fNHq6/wpaaPyNrxC/ca36hvp059Z9oPmI/T6s8PM6XOEQEAQBAEAQBAEAQBAEAQBAEAp+f9u/w+USLLY6Foy/sqfsL5RJIrepIgwIAgCAIAgHl72Nt9tPXMq195lWvvKXhcwChg+jDrBjqGG+9987FXD52nHTuO/KkqlpR0LPkd+RW9++19+zfSc7E25R2ORi3HlXYnzXNYQBAEAQDinGWL55h9FPR09G6vWffOpX/IcR9/Q6Gzvjw8SXmtI8hV6PD9m+469U7ubvny/Z8l73S3y68fNd56uuuiluWj8ja8Qv3Gt+ob6dOfWfaD5iP0+rPDzOlzhEBAEAQBAEAQBAEAQBAEAQBAKfn/AG7/AA+USLLY6Foy/sqfsL5RJIrepIgwYq1dV6zAX3XMlGEpaInCnKfVVz2jgi4II8RumGmnZkWmnZnqYMCAIAgGCphKbMGamhYbiVBI9RIk1UnFWTdvEkpySsmZ5AiIAgCAanNcxKuKakAkAsfAEkC19O4zboUVKLm1c3sNh1ODnLf3HrAY1i+wx2ri4NhcHwNtJGdNOGdKxivQioZ4qxyjjLW+eYcWU9HT0bqnnPv0P+Jt13bYOI++n2J7O+PDxJWaYY8hV6HDDo31B1HNO7o98+X7PqL3ulzpdePmu89XXj0UuatH5eBtuIX7jW/UN9OnPrPtB8xH6fVnh5nS5wiAgCAIAgCAIAgCAIAgCAIAgFPz/t3+HyiRZbHQtGX9lT9hfKJJFb1JEGCqY3F7OJqB946vskaEfz/M6kKWagsv9Z2qFNSoLJ/WbHg9W2jVt1bj1bXf77Wv7pr4qGVRT1NXHQUVFPX0/uhuppnPEAQBAEAQCNjcYtMXbv0AG8yynSdR2RbRoyquyMeGzAMwUqVJ3agg+8d8zKlZXi7onUw7isyd0TZUa5qc6yg1iHRth1FtRcMN9j776+kzbw+J5JOMldM28NinRumrpnzJ8oamduowZrWAUWVfHfvMYjEqossVZEsRi+VWWKsjlfGYl88w42Va9Ono3VPOffof8TZru2wcQ7210+xPZ6vXh4knNMERRqn7Nhh0b6htRzTqOi3z5hs+qve6XPl14+a/ceqr0+jlzVo/LwNvxC/ca36hvp059Y9oPmI/T6s8RM6XOEQKhxl8Kny2hQroocHEpTqKfxUzTqEgHuN0Ug+iRk7FtKCm2jfcH87o4yglfDvtI3zU96sO5h4f7Wkk7kJRcXZmxgiIAgCAY8RU2VZrX2QTbxsLyUI5pJdpKEc0ku0rdLHFgXao194sSPVYbp0J0nFqMYqx2JUFHmqKsb7La5emrHeb39YNv9ppVoKE2kcvEU1TqOKJUqKRAEAQCn5/27/D5RIstjoWjL+yp+wvlEkit6kiDBGxeAp1bcoitbdcaj1GWU606fUdicKk4dV2MtGiqAKihQNwAAA+UjKTk7yd2YlJyd2ZJEiIAgCAIAgGk4SYWo2w9NS2zcMo32NtR42K/wAzdwdSCvGTtfib+CrQg3Ge6/E4Hww4bZhSx1ZKeIqU1R+YpVQV0HcVv85qV5uE5Ri9xsStvS0Nb/UzNfzlT9tP/rNfMynkodg/qZmv5yp+2n/1jMxyUOwf1MzX85U/bT/6xmY5KHYajMuEmKxFUVq9U1KgAAZlTcL2FrWO890teIq8i6GbmvVf3eThFQd4nh8+rkEFksRY9DR7/Us0YYWnCSlG91v1f8l7xE2rPyX8EvJeGOOwiFMNiGpozbRACG7WAvqD3KPlOhXxVWvLNUldmq6UHwJ/9TM1/OVP20/+sozMclDsNfnnC/G4ymKeJxDVUDBwpCCzAEA6AdzN84bbMxhGOhJ4CcM62W19unzqTWFakTo48R4MO4/7XEJ2MVKamj9GZlwjvg6GKw9wtZ6AG3RqMwSrUVSRTXnE2Y2te+hFxLW9xpKHOszNg80qHE0aJIZamHrViTSem90q0VUbLm6i1VtCL7ouHFWbIuOzrEKuIrryfJYeqENMqxeoq7PKnaDWVuedldk32Rc87m4uZUVuRAxXDOpRrLTqqmxSq4hca4uOSpgBsKygne61KV9+u1u3xczyaa3FrympUahSauAKjIrVFG5WIuV132va/faSRXKye41zcGU2rrUdUP4Baw9Cki4E31j523pN9puraFRRs0m+03NCiEUKosALATSlJybk9TSnJzk5S1ZkkSIgCAIBT8/7d/h8okWWx0LRl/ZU/YXyiSRW9SRBgQBAEA8VaqqLsQB6ZKMXJ2RKMJSdoox4fFI/Va/o1B+RmZU5R1RKdKcOsjPIFYgCAIBzThJxP0MXiauIbE1Vaq20VCLYaAaX9Ug4XNiNdxVrGs/oPh/zdb9iRkJe8vsH9B8P+brfsSMg95fYP6D4f83W/YkZB7y+wofCrgEmFzCnhKdVnDqrbTWXViwtoD/b4TbqYSENnVMY27w4W8PDtNjDSdaoodpmxfFsyU3faHNVm7U9wv8A+iPCeSw22o1q0Kdus0tO12/8jsVNmuMHLsXb/gmcXXFjSzHDvVevUplapp2VVIICq19fa/iey2ls+OEqqEXe6v8A7s4EsQ1wLV/QfD/m637EnPyGPeX2FT4y+LSlluFSvTr1KhastKzKoABR2vp/7Y+cjKNiylVc3Y2XFLxY8tsYzHJ0WjUKLDte8PUH9ngv4t/V62YxI1q1ubE7hjMGlUKHFwrpUXUizowZToRuIGm6WGom0R8fk9Kq61HDh0VkVkrVqZCuVLDo2W4JRDr4TFjKk1uMdXg/h2fbZCSWR2HKVNh3S2w9RNrYdhsrzmBPNXwFljOdn3GcH8NVNU1KSsawpCrcnniixancXtoxJ036XvYRYwptGzmSIgCAIAgCAIBT8/7d/h8okWWx0LRl/ZU/YXyiSRW9SRBgQBAEA0HCmoV5Jj1LkE9wbTZv7g06GBipZlx9DpbPyvNHiR8uxnKVkCWuLk2N7C2t/wD73yVSjyVKVy6vTVOlLMWec044gGjxOZM1QorbIUkaWuSN++bioqNPM1ds6VPDRjTUpK7ZNyvGF9oEglSNR3g//hlVanls1xNfE0VTs1xJ8oNUQBAEA4nxnU9rO6A2Fe9OnzX6rc59DodPcZ1a0suwcQ7ta71rw715m/s9XrRVr7zLmeV2o1T9iwYtTc3DajmnUdANfeJ8y2fiL4ukuVn1o+a/eeprUrU5cyOj/vVN5xC/ca36hvp059V9oPmI/T6s8VM6XOEQNXn2QUMYKS4hdtKVVawQ9VmVWUBx3rzybd5AvcXBw1clGbjobOZIn2AIAgCAIAgCAIAgCAIBT8/7d/h8okWWx0LRl/ZU/YXyiSRW9SRBgQBAEA8uoIsQCDvB3TKbW9GU7GPD4ZEFkRUHgqgD+JKc5Td5O5mU5S1dzNIERANDmeQs1Q1KThS3WVhcE+Itum/RxijDLNXtxN+hjckcklexPynLuRU3baZusbWGm4Adw3/Oa9etyr3KyRRiMQ6zW6yRPlBriAIAgHE+M2ntZ3QGwr3p0+a/VbnPodDp7jOrWll2DiHdrXeteHh5m/s9XrQVr7zLmeVgUap+xYQWpubhtRzTqOgGvvnzHZ+Ivi6S5WfWj5r956mvStTlzI6P+9U3nEL9xrfqG+nTn1b2g+Yj9PqzxUzpc4RAQBAPJYDeRrumbMyk2epgwIAgCAIAgCAIAgCAU/P+3f4fKJFlsdC0Zf2VP2F8okkVvUkQYEAQBAEAQBAEAQBAPgYHcZmxlpo+zBgQBAOJ8ZibWeYcbKvenT5rdU859Dof8Tq13bYOId7a719vA6Gz1evBW4kjNMutRqn7Jhham+oYXHNOo6LfPmGz698XS6SXXj5r9x6qvT6OXMWj8vA3PEL9xrfqG+nTn1f2g+Yj9PqzxEzpc4RAQBAKfh8YH2mqC7HeDrYjePROtUpSjZQdl5nelSypKnoWDI6xalc62JAPoH/Go900cTFRnuOXjIKNTcbCa5qiAIAgCAIAgCAIBT8/7d/h8okWWx0LRl/ZU/YXyiSRW9SRBgQBAEAQBAPkA+wBANRwkxJSmoBsGbZJ9xNvfabeDgpTfcrm9gIRlUd9UjW0MSFansCx2gPXc2t6by905NSzu6NydJyjLPpYtM5pxRAEA4pxmJfPMONkNenT5rbjzn36H/E6ld22DiHe2vodDZ6vXh4kjNMDajVP2WiOjfUNqOadR0c+YbPrXxdLpH148O9d56qvT6OXNWj8vA3HEL9xrfqG+nTn1j2g+Yj9PqzxEzpc4RAQBANZisioVGLsmp62yzLtevZO/wBM2YYurCOVPd9jYp4qrCOWL3GwpUgoCqAANAANBNeUnJ3ZRKTk7s9zBg+QD7AEAQBAEAQBAKfn/bv8PlEiy2OhaMv7Kn7C+USSK3qZMRWCKzHcoJPukoRcpKK4koQc5KK4mnTNKhBfm2/tt4em++bTowUlDf4m+8LTTy7/AB/wbihVDKGG4i81ZRcW0znzi4ScXwMkiREAQBAEAQDFicOtRSjqGU7wZKE5Qlmi7MlGTi7x1IeCySjSbaVTtDcWZjs+q509cvqYqrUWWT3F1TFVaiyye42M1jXEAQDinGWl88w42Q16dPmk2B5zzqV3bYOId7a+h0Nnq9eHiSc0wdqNU/ZqY6N9dsac069WfMNn1fxdLpH148O9d56uvDopc1aPyNvxC/ca36hvp059Y9oPmI/T6s8PM6DmtUpQqspsy03ZTpoQpIOum8ThMjHU0XF9wsTMcItUWFVbJXT+2oBqQP7W3j5bwZiLuTqQyOxZ5krEAQBAEAQBAEAQBAEAQCn5/wBu/wAPlEiy2OhaMv7Kn7C+USSK3qe8VQFRGRtzAg236juk4TcJKS4EoTcJKS1RWkyLEA7O1TK/3869vHZtv9F/fOk8XRavZ37P8/4Op7/SavldyzYeiEVVG5QBrvNu8zmTk5ScnxOXObnJyfEySJAQBAEAQBAEAQDDjGIpuRoQrEfKDK1Pyt/UPNPztb9w/wCJTmZ0eSh2H3+oeafna37h/wARmY5KHYanMs+xNeoKtas71AAA5POAG4Aj1mW+8VOSdG/Neq4MzGKi7x3GFs0rkWNaqQd4NR9f5mpGjTjJSjFJruRc6s3ucn/qTsp4V43DIUw+JqUlLbRCnQtYC/yA+U3K2Jq1pZqkrso5OPYS6vD/ADNlKtjaxDAgjaGoOhG6U3Y5OPYeuLvhTUy/GJUQM6PZKtNdTUUn8I73B1Hp03EwnYVIKUbH6uBlxzSlUuFlYO1OoFUtjuSoNbSrQGIFKou/Som/0hlIvZrRuX8mifwSzCtisNSqvUdXqUabnoAqKzAE7BYc4bxvOhvMojNJOxP4L4irVo8pVfaLM6gBAoGxUZe7xCiERmknZGhPCDEDA4vE7Z26K4oqpoWp9FUdUs34tEF9fGYvuJ5FmS8Cw5zjKi1MPRpFVNZ2DOwvsqiFiEF7FzYWvoAGOtrHJBJb2V3G8KMRRVy4RyjYnDqVUgVcSqLUw1tTYMm2ja9caTFyeRM2fBLOquKuXCjkqdOnWCjdi9TXUa7lHJ+PX9GuUyM4pFkmSsQBAEAp+f8Abv8AD5RIstjoWjL+yp+wvlEkit6kiDAgCAIB8gCAfYAgCAIAgHirT2lKncQQbekQZOO5zxQYCi1MCrirNtampR3i2nZekzYw+EjVTd9DqYXplK+qPGH4pMA9REFXFc469JRvuvp0XomZYNRg5N6E5wcKbk+BVeF3AXD4XMqWEpNWZHRGO09PbuxYGxCADqjeJmrhKcNmVcXd5o3t2cNVrx7SnCydWpGD4kjG8XtBKbuFxF1RmF61EjQE62T0TxmF2vUq14U242lJLSXF27Tt1NnQjBy37l2r+CXxZ8WuEzDDVKtepXVlqlAKb0wLBFOu1TY3ux757namAp4WqoQbs1ffbtfcjzkq8kWfMeJPL6dKo4rYu6IzC9Sja6qSL9F6JzMiMLESbNJxGcB9thmGIUbKkjDKe9xoatvBdw9NzpYGYiuJOvUtzUdzlhpmvfJaBCg0lOzWOIW9+bWLFi410N2b0amYsSzs+ZXktHD2FHlFUKEVTXrOiqLWCo7lVtYbhFg5N6kvCYVKShKa7Kgkga72Ysd/iWJ98yYbuR2ymiaL4coOScOHS7WPKEs+t76lmO/vixnM73MRyGiV2WFRhtB1L167OjAEbVN2cvTNiRdSN58ZixnOzIMmocmtLkl2EdaqjXtFfbDk3uW2+cSb3JN73mbGMzvcz4PBU6W3yaBdt2qPb8Tsbsx9Jgw23qSIMCAIAgFPz/t3+HyiRZbHQtGX9lT9hfKJJFb1JEGBAEAQDQZ9iyKq0zfZ2Qx/8tSCPTaw+c38NTvTc1rp4HTwVNOm5rW9vA+5VielCr1SDcd1x3gfIe+Rq03yeaeoxNPos0tUb6aRzBAEAQBAEAwYzCJVXZqKGG/XuPiCNQfVLKdSVN5ouzJwqSg80XZmDAZVSokmmtidLkkm3hcnSTq4ipV3SZZVxFSorSZyLjLW+eYcWLdHT0BtfnP3903a7tsHEb7a+hs7P+PDxJOaYfoavQOOjfXlRpzT/wCc+YbPn+Lpc9dePDvXcerrx6KXN4Pj3eJt+IX7jW/UN9OnPrHtB8xH6fVnh5nR8RRDoyN1WUq2ttCLH+DOERTsfMLh1potOmoVEUKigaKqiwA9AAgN33mWDAgCAIAgCAIB8JgyeadQN1SD6iDMuLWqMyi46qx7mCIgCAU/P+3f4fKJFlsdC0Zf2VP2F8okkVvUkQYEAQBAIeY5bTrACoN3VINit/A+4fKXUa86TvEtpVp0neDPOXZXTo32LknezG5t4eqZrYidXradhKtiKlXrMnSgoEAw4zECmjOfwgmTpwzyUVxLKVN1JqK4mjTMali5fX+2wt6rb/5m46UVJQy7u06Tw9NPLl+/E3uGq7aq3iAfVNKccsmjmVIZJOPYZZEgIAgHFOMwXzzDixbo6egNiec+43FvnOpXdtg4jfbX0Ohs/wCPDxJOaUOhq9BVHRvqawIHNO8cprPmGz5/i6XPXXjw71+09XXj0Uua9Hx7vE2/EL9xrfqG+nTn1j2g+Yj9Pqzw8zpc4RAQBAEAQBAEAQBANFwmxBU01PUbav4FhawPu2pv4KClmfFHS2fFPM+JgwWJ6amEFr6EeIt/gWvMzpNU5Z3ctrU+ilmLJOecgQBAKfn/AG7/AA+USLLY6Foy/sqfsL5RJIrepIgwIAgCAIAgCAIBjr0g6srC4YEEegyUZOLUlqiUZOLTXAr6cGnBty/M9jn28L3tf02906Dx0Wr5N/juOl/1Hd1d/wDsWGjTCqFXcAAPUJz5Scm2zmyk5NyerPciREAQDifGYL55h9C3R09FaxPOfcbi3zE6lf8AIcRvtr6eJ0Nn/Hh4knNKPQ1egrjo31NcEDmneOWNxPmOz5fi6XPj14/p71+09VXXRy5r0fHu8TccQv3Gt+ob6dOfV/aD5iP0+rPETOlzhEBAEAQBAEAQBAEAw4rDJUXZdQw8D/keBk4VJQd4uzJQnKDvF2MGAyujRuaaAE99yT82JMnVxFSr13/fsWVK9Sp13cmykpEAQCn5/wBu/wAPlEiy2OhaMv7Kn7C+USSK3qSIMCAQ8TmCI2zYs3eFA09dyBLY0ZSWbRF9PDynHNojPh66uLr6j4g+BkJQcXZlc6coOzMsiQEAQBAEAQBAEAQBAOF8PcUtbN8LUQMyvSplQjWZhtvYq20LXAvvE6lZ/wDYcQ721104dz8jo4BWrxXeT80pdDV6DFDo31OJBA5p3j7Qbj3GfMtny/F0ufHrR/T3r9h6iuujlzZaPj3fUbriF+41v1DfTpz6t7QfMR+n1Z4mZ0ucIgIAgCAIAgCAIAgCAIAgCAIBT8/7d/h8okWWx0LRl/ZU/YXyiSRW9SRBgQCoZjVehWcuDssxKtYlSDra/iN3unWpwhXpJLhwO1QlCrSSvZrgbjg8r2d2BAYiwIIJtfW3cDcfKamLcU1FcDTxsoNqMd9jbzUNEQDQVc5f7Y+GBpoESi4Lhyzmq1QECxAFuS/+XomL7yxRWW59o8ID9jq4lqdzTfEIEU9c0q70kFzuLFF1Og2ovuDhzrEbMeENbDkrWp0yRTWvdGbZFFaqJiSbjfTWorA/iB3Cxi5lQT0PGWcLTWrGktKx+1PSW562HpoxNcW/CXQoPSy+MxcOnZXLVJFQgCAV3jBzn7Jl+JrA2cIVpnvFR+apHqLA+6Yk7IspRzSSPzNV4TVWfDsVS+HpJSTZ5Rbql7Firhr846qRLXjJvCTwllllxtv4du7hxTOhTWSeda/3sJlfhtXZWUqtmBB6bGHeLbjXI+YnDo7MpUqkaie9NPqw4O/CJuyxs5Jp8e+X/sWria4ZV6eJpYFUpGlXqszsVfbB5P8ACQ1h2Y3g7zO/i8dUxdRTmkt1t1/Vs5VSjFRufoWUGmIAgCAIAgCAIAgCAIAgCAIBT8/7d/h8okWWx0LRl/ZU/YXyiSRW9SRBgQBAEAQDQ1syZ6jKrbKqSulrkqbG5Pvm7yKhTUrXb9Tpww0YU1Jq7e//AFMuSIpq1qupqMtOmx7itMuU07jeo/8AEpr0lBpria+Jp5LW0YpcHKYp1KJeo1Cry23RYpsHlmZqmoQP1qjHraXmvY18/EzUMkpguXapVZ6fJMarAnk9eYAAB+I3NrnvJsIsHJmLLODeHoPTqU1O3Tw64ZWJueSVtrXxJOt4sHNvcbiZICAIBXOMPJvteXYmiF2nKF6Y7y6c5QPWVt75iSuiylLLJM/M1bgzXVqCDYdsRSSrTCt+F72BLAAHmnvt6ZY8JJYSWLk0oR11vw4Jd50Kb5SeSK3kmtwGx6qWahZVBLHlaOgAuTo/hONS2phKtSNOM98mkt0tXu7Dclga8U246d6/ktvE1wOr1MTSxytS5KhVZXBZtsnk/wAI2bHtBvI753cXgamEqKE2tL7v+EcupVi42P0NKDTEAQDX5hmOwwRQCx8dwHdf5H5S+lRzJyeiNqhh+UTlLRH3BY4s2wwAa1xbcfnumJ01lzx0FagoxzR0J8pNUQBAEAQBAEAQBAKfn/bv8PlEiy2OhbaVMKoUbgAB6hJFZ7gwIAgCAIBocxyAtUL0qmxtG7Ky3F/Ea6Tfo4xRgozjexv0cc4QyyV7GxyvACittosx1ZiLXPoHcPRNavWdWV7WXYa+IrutK73LsJspKBAEAQBAEAQDhXD3BLSzfC0kDFVpUwqo2y2ztvYKdpbWFhe43TqVt2wcRpx13rhws/I6GBeavHxJ2Z0Ohq9Dix0b6nFEgc07x9oNx6LGfMtnz/F0ufDrR/T3r9h6ivHo5c2Wj/V/9G84hfuNb9Q306c+re0HzEfp9WeKmdLnCICAIBos+yyozirSsx2dllJtcA3BUnS+p/ib2FrwjFwnu7zoYTExhFwnofckwFUPylYbOlgu1tHXvJGnu9MYmrTy5Ke/7DFYinKGSmbyaJzxAEAQBAEAQBAEAp+f9u/w+USLLY6FtpVAwDDcQCPUZIrPcGBAEAQBAEAQBAEAQBAIGMzLYbYUbTd+tgJfCjeOeTsjapYbPHO3ZGTBYzbuCLMN4vcWPeDIzp5Umt6ZCtR5Oz1TJcqKDifGYL55h9GPR09EbZY859xuLfMTq1/yHEffXTh4nQ2f8eHiSM0o9DV6LFDo31OIJA5p3jljce6fMNny/F0udHrR/T3r9p6qvHo5c16Pj3eJueIX7jW/UN9OnPq/tB8xH6fVniJnS5wiAgCAIAgCAIAgCAIAgCAIAgFPz/t3+HyiRZbHQtGX9lT9hfKJJFb1Iua5gaZVFttNrc9wvabNCjnTk9EbeGw6qJylojzg8c22Ec7W0DY2sQR420tMSppwc4q1jNWhHI5x3WNpNc0hAEAQDxUqBQSTYDfMpNuyJRi5OyIlLNEJGjAE2BI0P8/5l0qEl/BfLCziuHgTpQawgCAVvOcDWWqatNS6ta4UjaUgW3HeCAP5nSw9WnKnkm7Nf6PidTC4inyfJ1N1v+SXkOEqAtUqDZJFgpIJ9JNtBuGkpxNSFlCG+xVi60JJQhwNzNM0DinGYP8A+5h9GPR09FNm6z7jcW+c6lf8hxH31+x0Nn/Hh4kjNKfQ1ejxPZvvrEjqnf0u6fMNny/F0t8evHh3r9p6quujluej493ibjiF+41v1DfTpz6x7QfMR+n1Z4iZ0ucIgIAgCAIAgCAIAgCAIAgCAIBT8/7d/h8okWWx0LRl/ZU/YXyiSRW9SFneVGtssjBXW4FxowPcZt4bEKldSV0zawuJ5G6aumYMoyiojh6rKSL7Kpe1/Ek+jut3yeIxMJRywT+5biMZGcckEbyaJzxAEAQDX57RdqLBBdgQ1v7gDcj5fzabGFlGNRZtDZwlSMKqctCtUcU1TokUlt1tki3tHuE6MqMab5Rv7/wdZqnDpHL+9xc1Gg75x2cF72epgwIAgCAIBxTjL/1zD9Y9HT6ps3WfcbidSv8AkOI++v2Ohs/48PEk5ovQ1ebiezfe5t1Tv5+6fMNnv8XS3x68eHeu49XXXRS3PR8e7xNvxC/ca36hvp059Y9oPmI/T6s8PM6XOEQEAQBAEAQBAEAQBAEAQBAEAp+f9u/w+USLLY6Foy/sqfsL5RJIrepIgwIAgCAIAgCAIAgCAIAgCAIBxTjL/wBcw/W7On1et1n3TqV/yHEffX7HQ2d8eHiSs0HQ1dMT2b7ybdU79d0+YbP+bpdXrx80err/AApa6PyNtxC/ca36hvp059Y9oPmI/T6s8PM6XOEQEAQBAEAQBAEAQBAEAQBAEAp+f9u/w+USLLY6Foy/sqfsL5RJIrepIgwIAgCAIAgCAIAgCAIAgCAIBxHjRYjOqBBseSp7vaedaqr7Cr37/Q38B8aPieMxxL8lV57dm/4j/aZ81wFOPvVLd+qPmj09aT5OW/g/Is3EL9xrfqG+nTn1H2g+Yj9Pqzxkzpc4RAQBAEAQBAEAQBAEAQBAEAQCn5/27/D5RIstjo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244" name="AutoShape 4" descr="data:image/jpeg;base64,/9j/4AAQSkZJRgABAQAAAQABAAD/2wCEAAkGBxMTEhQUEhMVFRUWFxgXFBgWFBUcGBUXGRgeHRkaFxwYHSggGx4lHBQUIT0jJSktMi4uFyAzRDQsNygtLi0BCgoKDg0OGxAQGzIkICQvLyw4LDQvLDcuLC8sLCwsLDQvLCwsLC8sLCwsLCwsLDQsLCw0LCwsLCwsLCwsLCwsLP/AABEIAMIBAwMBEQACEQEDEQH/xAAcAAEAAgMBAQEAAAAAAAAAAAAABAYDBQcCAQj/xABDEAACAQIDAgoHBwMEAQUBAAABAgADEQQFIRIxBgcTIiMyM0FRsmFxcoGCkbMUNEJUdJKhF1KxNcHR0mJTc6Lw8SX/xAAbAQEAAgMBAQAAAAAAAAAAAAAAAgMBBAUGB//EADwRAAIBAgMDCQYGAQMFAAAAAAABAgMRBBIxBSFBEyIjMlFhcbHBBhQzNHKBJDVCYtHw4ZGh8RUlUtLi/9oADAMBAAIRAxEAPwDrmX9lT9hfKJejlvUkQYEAQBAEAQBAI1TH01OyWF+/fp6yN0tVGbV0i6NCpJXSJAMqKtD7BgQBAEAQDinGX/rmH6vZ0+t1es++dSv+QYj7+h0NnfHh4kvNVPIVdMP2b7t/VO7TfPl+z2ve6XW68fNHq6/wpaaPyNrxC/ca36hvp059Z9oPmI/T6s8PM6XOEQEAQBAEAQBAEAQBAEAQBAEAp+f9u/w+USLLY6Foy/sqfsL5RJIrepIgwIAgCAIAgHl72Nt9tPXMq195lWvvKXhcwChg+jDrBjqGG+9987FXD52nHTuO/KkqlpR0LPkd+RW9++19+zfSc7E25R2ORi3HlXYnzXNYQBAEAQDinGWL55h9FPR09G6vWffOpX/IcR9/Q6Gzvjw8SXmtI8hV6PD9m+469U7ubvny/Z8l73S3y68fNd56uuuiluWj8ja8Qv3Gt+ob6dOfWfaD5iP0+rPDzOlzhEBAEAQBAEAQBAEAQBAEAQBAKfn/AG7/AA+USLLY6Foy/sqfsL5RJIrepIgwYq1dV6zAX3XMlGEpaInCnKfVVz2jgi4II8RumGmnZkWmnZnqYMCAIAgGCphKbMGamhYbiVBI9RIk1UnFWTdvEkpySsmZ5AiIAgCAanNcxKuKakAkAsfAEkC19O4zboUVKLm1c3sNh1ODnLf3HrAY1i+wx2ri4NhcHwNtJGdNOGdKxivQioZ4qxyjjLW+eYcWU9HT0bqnnPv0P+Jt13bYOI++n2J7O+PDxJWaYY8hV6HDDo31B1HNO7o98+X7PqL3ulzpdePmu89XXj0UuatH5eBtuIX7jW/UN9OnPrPtB8xH6fVnh5nS5wiAgCAIAgCAIAgCAIAgCAIAgFPz/t3+HyiRZbHQtGX9lT9hfKJJFb1JEGCqY3F7OJqB946vskaEfz/M6kKWagsv9Z2qFNSoLJ/WbHg9W2jVt1bj1bXf77Wv7pr4qGVRT1NXHQUVFPX0/uhuppnPEAQBAEAQCNjcYtMXbv0AG8yynSdR2RbRoyquyMeGzAMwUqVJ3agg+8d8zKlZXi7onUw7isyd0TZUa5qc6yg1iHRth1FtRcMN9j776+kzbw+J5JOMldM28NinRumrpnzJ8oamduowZrWAUWVfHfvMYjEqossVZEsRi+VWWKsjlfGYl88w42Va9Ono3VPOffof8TZru2wcQ7210+xPZ6vXh4knNMERRqn7Nhh0b6htRzTqOi3z5hs+qve6XPl14+a/ceqr0+jlzVo/LwNvxC/ca36hvp059Y9oPmI/T6s8RM6XOEQKhxl8Kny2hQroocHEpTqKfxUzTqEgHuN0Ug+iRk7FtKCm2jfcH87o4yglfDvtI3zU96sO5h4f7Wkk7kJRcXZmxgiIAgCAY8RU2VZrX2QTbxsLyUI5pJdpKEc0ku0rdLHFgXao194sSPVYbp0J0nFqMYqx2JUFHmqKsb7La5emrHeb39YNv9ppVoKE2kcvEU1TqOKJUqKRAEAQCn5/27/D5RIstjoWjL+yp+wvlEkit6kiDBGxeAp1bcoitbdcaj1GWU606fUdicKk4dV2MtGiqAKihQNwAAA+UjKTk7yd2YlJyd2ZJEiIAgCAIAgGk4SYWo2w9NS2zcMo32NtR42K/wAzdwdSCvGTtfib+CrQg3Ge6/E4Hww4bZhSx1ZKeIqU1R+YpVQV0HcVv85qV5uE5Ri9xsStvS0Nb/UzNfzlT9tP/rNfMynkodg/qZmv5yp+2n/1jMxyUOwf1MzX85U/bT/6xmY5KHYajMuEmKxFUVq9U1KgAAZlTcL2FrWO890teIq8i6GbmvVf3eThFQd4nh8+rkEFksRY9DR7/Us0YYWnCSlG91v1f8l7xE2rPyX8EvJeGOOwiFMNiGpozbRACG7WAvqD3KPlOhXxVWvLNUldmq6UHwJ/9TM1/OVP20/+sozMclDsNfnnC/G4ymKeJxDVUDBwpCCzAEA6AdzN84bbMxhGOhJ4CcM62W19unzqTWFakTo48R4MO4/7XEJ2MVKamj9GZlwjvg6GKw9wtZ6AG3RqMwSrUVSRTXnE2Y2te+hFxLW9xpKHOszNg80qHE0aJIZamHrViTSem90q0VUbLm6i1VtCL7ouHFWbIuOzrEKuIrryfJYeqENMqxeoq7PKnaDWVuedldk32Rc87m4uZUVuRAxXDOpRrLTqqmxSq4hca4uOSpgBsKygne61KV9+u1u3xczyaa3FrympUahSauAKjIrVFG5WIuV132va/faSRXKye41zcGU2rrUdUP4Baw9Cki4E31j523pN9puraFRRs0m+03NCiEUKosALATSlJybk9TSnJzk5S1ZkkSIgCAIBT8/7d/h8okWWx0LRl/ZU/YXyiSRW9SRBgQBAEA8VaqqLsQB6ZKMXJ2RKMJSdoox4fFI/Va/o1B+RmZU5R1RKdKcOsjPIFYgCAIBzThJxP0MXiauIbE1Vaq20VCLYaAaX9Ug4XNiNdxVrGs/oPh/zdb9iRkJe8vsH9B8P+brfsSMg95fYP6D4f83W/YkZB7y+wofCrgEmFzCnhKdVnDqrbTWXViwtoD/b4TbqYSENnVMY27w4W8PDtNjDSdaoodpmxfFsyU3faHNVm7U9wv8A+iPCeSw22o1q0Kdus0tO12/8jsVNmuMHLsXb/gmcXXFjSzHDvVevUplapp2VVIICq19fa/iey2ls+OEqqEXe6v8A7s4EsQ1wLV/QfD/m637EnPyGPeX2FT4y+LSlluFSvTr1KhastKzKoABR2vp/7Y+cjKNiylVc3Y2XFLxY8tsYzHJ0WjUKLDte8PUH9ngv4t/V62YxI1q1ubE7hjMGlUKHFwrpUXUizowZToRuIGm6WGom0R8fk9Kq61HDh0VkVkrVqZCuVLDo2W4JRDr4TFjKk1uMdXg/h2fbZCSWR2HKVNh3S2w9RNrYdhsrzmBPNXwFljOdn3GcH8NVNU1KSsawpCrcnniixancXtoxJ036XvYRYwptGzmSIgCAIAgCAIBT8/7d/h8okWWx0LRl/ZU/YXyiSRW9SRBgQBAEA0HCmoV5Jj1LkE9wbTZv7g06GBipZlx9DpbPyvNHiR8uxnKVkCWuLk2N7C2t/wD73yVSjyVKVy6vTVOlLMWec044gGjxOZM1QorbIUkaWuSN++bioqNPM1ds6VPDRjTUpK7ZNyvGF9oEglSNR3g//hlVanls1xNfE0VTs1xJ8oNUQBAEA4nxnU9rO6A2Fe9OnzX6rc59DodPcZ1a0suwcQ7ta71rw715m/s9XrRVr7zLmeV2o1T9iwYtTc3DajmnUdANfeJ8y2fiL4ukuVn1o+a/eeprUrU5cyOj/vVN5xC/ca36hvp059V9oPmI/T6s8VM6XOEQNXn2QUMYKS4hdtKVVawQ9VmVWUBx3rzybd5AvcXBw1clGbjobOZIn2AIAgCAIAgCAIAgCAIBT8/7d/h8okWWx0LRl/ZU/YXyiSRW9SRBgQBAEA8uoIsQCDvB3TKbW9GU7GPD4ZEFkRUHgqgD+JKc5Td5O5mU5S1dzNIERANDmeQs1Q1KThS3WVhcE+Itum/RxijDLNXtxN+hjckcklexPynLuRU3baZusbWGm4Adw3/Oa9etyr3KyRRiMQ6zW6yRPlBriAIAgHE+M2ntZ3QGwr3p0+a/VbnPodDp7jOrWll2DiHdrXeteHh5m/s9XrQVr7zLmeVgUap+xYQWpubhtRzTqOgGvvnzHZ+Ivi6S5WfWj5r956mvStTlzI6P+9U3nEL9xrfqG+nTn1b2g+Yj9PqzxUzpc4RAQBAPJYDeRrumbMyk2epgwIAgCAIAgCAIAgCAU/P+3f4fKJFlsdC0Zf2VP2F8okkVvUkQYEAQBAEAQBAEAQBAPgYHcZmxlpo+zBgQBAOJ8ZibWeYcbKvenT5rdU859Dof8Tq13bYOId7a719vA6Gz1evBW4kjNMutRqn7Jhham+oYXHNOo6LfPmGz698XS6SXXj5r9x6qvT6OXMWj8vA3PEL9xrfqG+nTn1f2g+Yj9PqzxEzpc4RAQBAKfh8YH2mqC7HeDrYjePROtUpSjZQdl5nelSypKnoWDI6xalc62JAPoH/Go900cTFRnuOXjIKNTcbCa5qiAIAgCAIAgCAIBT8/7d/h8okWWx0LRl/ZU/YXyiSRW9SRBgQBAEAQBAPkA+wBANRwkxJSmoBsGbZJ9xNvfabeDgpTfcrm9gIRlUd9UjW0MSFansCx2gPXc2t6by905NSzu6NydJyjLPpYtM5pxRAEA4pxmJfPMONkNenT5rbjzn36H/E6ld22DiHe2vodDZ6vXh4kjNMDajVP2WiOjfUNqOadR0c+YbPrXxdLpH148O9d56qvT6OXNWj8vA3HEL9xrfqG+nTn1j2g+Yj9PqzxEzpc4RAQBANZisioVGLsmp62yzLtevZO/wBM2YYurCOVPd9jYp4qrCOWL3GwpUgoCqAANAANBNeUnJ3ZRKTk7s9zBg+QD7AEAQBAEAQBAKfn/bv8PlEiy2OhaMv7Kn7C+USSK3qZMRWCKzHcoJPukoRcpKK4koQc5KK4mnTNKhBfm2/tt4em++bTowUlDf4m+8LTTy7/AB/wbihVDKGG4i81ZRcW0znzi4ScXwMkiREAQBAEAQDFicOtRSjqGU7wZKE5Qlmi7MlGTi7x1IeCySjSbaVTtDcWZjs+q509cvqYqrUWWT3F1TFVaiyye42M1jXEAQDinGWl88w42Q16dPmk2B5zzqV3bYOId7a+h0Nnq9eHiSc0wdqNU/ZqY6N9dsac069WfMNn1fxdLpH148O9d56uvDopc1aPyNvxC/ca36hvp059Y9oPmI/T6s8PM6DmtUpQqspsy03ZTpoQpIOum8ThMjHU0XF9wsTMcItUWFVbJXT+2oBqQP7W3j5bwZiLuTqQyOxZ5krEAQBAEAQBAEAQBAEAQCn5/wBu/wAPlEiy2OhaMv7Kn7C+USSK3qe8VQFRGRtzAg236juk4TcJKS4EoTcJKS1RWkyLEA7O1TK/3869vHZtv9F/fOk8XRavZ37P8/4Op7/SavldyzYeiEVVG5QBrvNu8zmTk5ScnxOXObnJyfEySJAQBAEAQBAEAQDDjGIpuRoQrEfKDK1Pyt/UPNPztb9w/wCJTmZ0eSh2H3+oeafna37h/wARmY5KHYanMs+xNeoKtas71AAA5POAG4Aj1mW+8VOSdG/Neq4MzGKi7x3GFs0rkWNaqQd4NR9f5mpGjTjJSjFJruRc6s3ucn/qTsp4V43DIUw+JqUlLbRCnQtYC/yA+U3K2Jq1pZqkrso5OPYS6vD/ADNlKtjaxDAgjaGoOhG6U3Y5OPYeuLvhTUy/GJUQM6PZKtNdTUUn8I73B1Hp03EwnYVIKUbH6uBlxzSlUuFlYO1OoFUtjuSoNbSrQGIFKou/Som/0hlIvZrRuX8mifwSzCtisNSqvUdXqUabnoAqKzAE7BYc4bxvOhvMojNJOxP4L4irVo8pVfaLM6gBAoGxUZe7xCiERmknZGhPCDEDA4vE7Z26K4oqpoWp9FUdUs34tEF9fGYvuJ5FmS8Cw5zjKi1MPRpFVNZ2DOwvsqiFiEF7FzYWvoAGOtrHJBJb2V3G8KMRRVy4RyjYnDqVUgVcSqLUw1tTYMm2ja9caTFyeRM2fBLOquKuXCjkqdOnWCjdi9TXUa7lHJ+PX9GuUyM4pFkmSsQBAEAp+f8Abv8AD5RIstjoWjL+yp+wvlEkit6kiDAgCAIB8gCAfYAgCAIAgHirT2lKncQQbekQZOO5zxQYCi1MCrirNtampR3i2nZekzYw+EjVTd9DqYXplK+qPGH4pMA9REFXFc469JRvuvp0XomZYNRg5N6E5wcKbk+BVeF3AXD4XMqWEpNWZHRGO09PbuxYGxCADqjeJmrhKcNmVcXd5o3t2cNVrx7SnCydWpGD4kjG8XtBKbuFxF1RmF61EjQE62T0TxmF2vUq14U242lJLSXF27Tt1NnQjBy37l2r+CXxZ8WuEzDDVKtepXVlqlAKb0wLBFOu1TY3ux757namAp4WqoQbs1ffbtfcjzkq8kWfMeJPL6dKo4rYu6IzC9Sja6qSL9F6JzMiMLESbNJxGcB9thmGIUbKkjDKe9xoatvBdw9NzpYGYiuJOvUtzUdzlhpmvfJaBCg0lOzWOIW9+bWLFi410N2b0amYsSzs+ZXktHD2FHlFUKEVTXrOiqLWCo7lVtYbhFg5N6kvCYVKShKa7Kgkga72Ysd/iWJ98yYbuR2ymiaL4coOScOHS7WPKEs+t76lmO/vixnM73MRyGiV2WFRhtB1L167OjAEbVN2cvTNiRdSN58ZixnOzIMmocmtLkl2EdaqjXtFfbDk3uW2+cSb3JN73mbGMzvcz4PBU6W3yaBdt2qPb8Tsbsx9Jgw23qSIMCAIAgFPz/t3+HyiRZbHQtGX9lT9hfKJJFb1JEGBAEAQDQZ9iyKq0zfZ2Qx/8tSCPTaw+c38NTvTc1rp4HTwVNOm5rW9vA+5VielCr1SDcd1x3gfIe+Rq03yeaeoxNPos0tUb6aRzBAEAQBAEAwYzCJVXZqKGG/XuPiCNQfVLKdSVN5ouzJwqSg80XZmDAZVSokmmtidLkkm3hcnSTq4ipV3SZZVxFSorSZyLjLW+eYcWLdHT0BtfnP3903a7tsHEb7a+hs7P+PDxJOaYfoavQOOjfXlRpzT/wCc+YbPn+Lpc9dePDvXcerrx6KXN4Pj3eJt+IX7jW/UN9OnPrHtB8xH6fVnh5nR8RRDoyN1WUq2ttCLH+DOERTsfMLh1potOmoVEUKigaKqiwA9AAgN33mWDAgCAIAgCAIB8JgyeadQN1SD6iDMuLWqMyi46qx7mCIgCAU/P+3f4fKJFlsdC0Zf2VP2F8okkVvUkQYEAQBAIeY5bTrACoN3VINit/A+4fKXUa86TvEtpVp0neDPOXZXTo32LknezG5t4eqZrYidXradhKtiKlXrMnSgoEAw4zECmjOfwgmTpwzyUVxLKVN1JqK4mjTMali5fX+2wt6rb/5m46UVJQy7u06Tw9NPLl+/E3uGq7aq3iAfVNKccsmjmVIZJOPYZZEgIAgHFOMwXzzDixbo6egNiec+43FvnOpXdtg4jfbX0Ohs/wCPDxJOaUOhq9BVHRvqawIHNO8cprPmGz5/i6XPXXjw71+09XXj0Uua9Hx7vE2/EL9xrfqG+nTn1j2g+Yj9Pqzw8zpc4RAQBAEAQBAEAQBANFwmxBU01PUbav4FhawPu2pv4KClmfFHS2fFPM+JgwWJ6amEFr6EeIt/gWvMzpNU5Z3ctrU+ilmLJOecgQBAKfn/AG7/AA+USLLY6Foy/sqfsL5RJIrepIgwIAgCAIAgCAIBjr0g6srC4YEEegyUZOLUlqiUZOLTXAr6cGnBty/M9jn28L3tf02906Dx0Wr5N/juOl/1Hd1d/wDsWGjTCqFXcAAPUJz5Scm2zmyk5NyerPciREAQDifGYL55h9C3R09FaxPOfcbi3zE6lf8AIcRvtr6eJ0Nn/Hh4knNKPQ1egrjo31NcEDmneOWNxPmOz5fi6XPj14/p71+09VXXRy5r0fHu8TccQv3Gt+ob6dOfV/aD5iP0+rPETOlzhEBAEAQBAEAQBAEAw4rDJUXZdQw8D/keBk4VJQd4uzJQnKDvF2MGAyujRuaaAE99yT82JMnVxFSr13/fsWVK9Sp13cmykpEAQCn5/wBu/wAPlEiy2OhaMv7Kn7C+USSK3qSIMCAQ8TmCI2zYs3eFA09dyBLY0ZSWbRF9PDynHNojPh66uLr6j4g+BkJQcXZlc6coOzMsiQEAQBAEAQBAEAQBAOF8PcUtbN8LUQMyvSplQjWZhtvYq20LXAvvE6lZ/wDYcQ721104dz8jo4BWrxXeT80pdDV6DFDo31OJBA5p3j7Qbj3GfMtny/F0ufHrR/T3r9h6iuujlzZaPj3fUbriF+41v1DfTpz6t7QfMR+n1Z4mZ0ucIgIAgCAIAgCAIAgCAIAgCAIBT8/7d/h8okWWx0LRl/ZU/YXyiSRW9SRBgQCoZjVehWcuDssxKtYlSDra/iN3unWpwhXpJLhwO1QlCrSSvZrgbjg8r2d2BAYiwIIJtfW3cDcfKamLcU1FcDTxsoNqMd9jbzUNEQDQVc5f7Y+GBpoESi4Lhyzmq1QECxAFuS/+XomL7yxRWW59o8ID9jq4lqdzTfEIEU9c0q70kFzuLFF1Og2ovuDhzrEbMeENbDkrWp0yRTWvdGbZFFaqJiSbjfTWorA/iB3Cxi5lQT0PGWcLTWrGktKx+1PSW562HpoxNcW/CXQoPSy+MxcOnZXLVJFQgCAV3jBzn7Jl+JrA2cIVpnvFR+apHqLA+6Yk7IspRzSSPzNV4TVWfDsVS+HpJSTZ5Rbql7Firhr846qRLXjJvCTwllllxtv4du7hxTOhTWSeda/3sJlfhtXZWUqtmBB6bGHeLbjXI+YnDo7MpUqkaie9NPqw4O/CJuyxs5Jp8e+X/sWria4ZV6eJpYFUpGlXqszsVfbB5P8ACQ1h2Y3g7zO/i8dUxdRTmkt1t1/Vs5VSjFRufoWUGmIAgCAIAgCAIAgCAIAgCAIBT8/7d/h8okWWx0LRl/ZU/YXyiSRW9SRBgQBAEAQDQ1syZ6jKrbKqSulrkqbG5Pvm7yKhTUrXb9Tpww0YU1Jq7e//AFMuSIpq1qupqMtOmx7itMuU07jeo/8AEpr0lBpria+Jp5LW0YpcHKYp1KJeo1Cry23RYpsHlmZqmoQP1qjHraXmvY18/EzUMkpguXapVZ6fJMarAnk9eYAAB+I3NrnvJsIsHJmLLODeHoPTqU1O3Tw64ZWJueSVtrXxJOt4sHNvcbiZICAIBXOMPJvteXYmiF2nKF6Y7y6c5QPWVt75iSuiylLLJM/M1bgzXVqCDYdsRSSrTCt+F72BLAAHmnvt6ZY8JJYSWLk0oR11vw4Jd50Kb5SeSK3kmtwGx6qWahZVBLHlaOgAuTo/hONS2phKtSNOM98mkt0tXu7Dclga8U246d6/ktvE1wOr1MTSxytS5KhVZXBZtsnk/wAI2bHtBvI753cXgamEqKE2tL7v+EcupVi42P0NKDTEAQDX5hmOwwRQCx8dwHdf5H5S+lRzJyeiNqhh+UTlLRH3BY4s2wwAa1xbcfnumJ01lzx0FagoxzR0J8pNUQBAEAQBAEAQBAKfn/bv8PlEiy2OhbaVMKoUbgAB6hJFZ7gwIAgCAIBocxyAtUL0qmxtG7Ky3F/Ea6Tfo4xRgozjexv0cc4QyyV7GxyvACittosx1ZiLXPoHcPRNavWdWV7WXYa+IrutK73LsJspKBAEAQBAEAQDhXD3BLSzfC0kDFVpUwqo2y2ztvYKdpbWFhe43TqVt2wcRpx13rhws/I6GBeavHxJ2Z0Ohq9Dix0b6nFEgc07x9oNx6LGfMtnz/F0ufDrR/T3r9h6ivHo5c2Wj/V/9G84hfuNb9Q306c+re0HzEfp9WeKmdLnCICAIBos+yyozirSsx2dllJtcA3BUnS+p/ib2FrwjFwnu7zoYTExhFwnofckwFUPylYbOlgu1tHXvJGnu9MYmrTy5Ke/7DFYinKGSmbyaJzxAEAQBAEAQBAEAp+f9u/w+USLLY6FtpVAwDDcQCPUZIrPcGBAEAQBAEAQBAEAQBAIGMzLYbYUbTd+tgJfCjeOeTsjapYbPHO3ZGTBYzbuCLMN4vcWPeDIzp5Umt6ZCtR5Oz1TJcqKDifGYL55h9GPR09EbZY859xuLfMTq1/yHEffXTh4nQ2f8eHiSM0o9DV6LFDo31OIJA5p3jljce6fMNny/F0udHrR/T3r9p6qvHo5c16Pj3eJueIX7jW/UN9OnPq/tB8xH6fVniJnS5wiAgCAIAgCAIAgCAIAgCAIAgFPz/t3+HyiRZbHQtGX9lT9hfKJJFb1Iua5gaZVFttNrc9wvabNCjnTk9EbeGw6qJylojzg8c22Ec7W0DY2sQR420tMSppwc4q1jNWhHI5x3WNpNc0hAEAQDxUqBQSTYDfMpNuyJRi5OyIlLNEJGjAE2BI0P8/5l0qEl/BfLCziuHgTpQawgCAVvOcDWWqatNS6ta4UjaUgW3HeCAP5nSw9WnKnkm7Nf6PidTC4inyfJ1N1v+SXkOEqAtUqDZJFgpIJ9JNtBuGkpxNSFlCG+xVi60JJQhwNzNM0DinGYP8A+5h9GPR09FNm6z7jcW+c6lf8hxH31+x0Nn/Hh4kjNKfQ1ejxPZvvrEjqnf0u6fMNny/F0t8evHh3r9p6quujluej493ibjiF+41v1DfTpz6x7QfMR+n1Z4iZ0ucIgIAgCAIAgCAIAgCAIAgCAIBT8/7d/h8okWWx0LRl/ZU/YXyiSRW9SFneVGtssjBXW4FxowPcZt4bEKldSV0zawuJ5G6aumYMoyiojh6rKSL7Kpe1/Ek+jut3yeIxMJRywT+5biMZGcckEbyaJzxAEAQDX57RdqLBBdgQ1v7gDcj5fzabGFlGNRZtDZwlSMKqctCtUcU1TokUlt1tki3tHuE6MqMab5Rv7/wdZqnDpHL+9xc1Gg75x2cF72epgwIAgCAIBxTjL/1zD9Y9HT6ps3WfcbidSv8AkOI++v2Ohs/48PEk5ovQ1ebiezfe5t1Tv5+6fMNnv8XS3x68eHeu49XXXRS3PR8e7xNvxC/ca36hvp059Y9oPmI/T6s8PM6XOEQEAQBAEAQBAEAQBAEAQBAEAp+f9u/w+USLLY6Foy/sqfsL5RJIrepIgwIAgCAIAgCAIAgCAIAgCAIBxTjL/wBcw/W7On1et1n3TqV/yHEffX7HQ2d8eHiSs0HQ1dMT2b7ybdU79d0+YbP+bpdXrx80err/AApa6PyNtxC/ca36hvp059Y9oPmI/T6s8PM6XOEQEAQBAEAQBAEAQBAEAQBAEAp+f9u/w+USLLY6Foy/sqfsL5RJIrepIgwIAgCAIAgCAIAgCAIAgCAIBxHjRYjOqBBseSp7vaedaqr7Cr37/Q38B8aPieMxxL8lV57dm/4j/aZ81wFOPvVLd+qPmj09aT5OW/g/Is3EL9xrfqG+nTn1H2g+Yj9Pqzxkzpc4RAQBAEAQBAEAQBAEAQBAEAQCn5/27/D5RIstjo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46" name="Picture 6" descr="http://leavingbio.net/OSMOSIS%20AND%20DIFFUSION_files/image0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256"/>
            <a:ext cx="3309918" cy="2482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across a membrane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transport across membranes exist:</a:t>
            </a:r>
          </a:p>
          <a:p>
            <a:pPr lvl="1"/>
            <a:r>
              <a:rPr lang="en-US" sz="2000" b="1" dirty="0" smtClean="0"/>
              <a:t>Passive transport </a:t>
            </a:r>
            <a:r>
              <a:rPr lang="en-US" sz="2000" dirty="0" smtClean="0"/>
              <a:t>by diffusion</a:t>
            </a:r>
          </a:p>
          <a:p>
            <a:pPr lvl="1"/>
            <a:r>
              <a:rPr lang="en-US" sz="2000" b="1" dirty="0" smtClean="0"/>
              <a:t>Passive transport </a:t>
            </a:r>
            <a:r>
              <a:rPr lang="en-US" sz="2000" dirty="0" smtClean="0"/>
              <a:t>by osmosis</a:t>
            </a:r>
          </a:p>
          <a:p>
            <a:pPr lvl="1"/>
            <a:r>
              <a:rPr lang="en-US" sz="2000" b="1" dirty="0" smtClean="0"/>
              <a:t>Passive transport </a:t>
            </a:r>
            <a:r>
              <a:rPr lang="en-US" sz="2000" dirty="0" smtClean="0"/>
              <a:t>by facilitated diffusion</a:t>
            </a:r>
          </a:p>
          <a:p>
            <a:pPr lvl="1"/>
            <a:r>
              <a:rPr lang="en-US" sz="2000" b="1" dirty="0" smtClean="0"/>
              <a:t>Active Transport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16386" name="Picture 2" descr="http://1.bp.blogspot.com/-3YRUAJU3HEg/T1QrNX2_U3I/AAAAAAAAAAk/2BksBqAPj-g/s1600/diffu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268" y="3714752"/>
            <a:ext cx="4067732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 by Diffusion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Diffusion across a membrane happens naturally by diffusion</a:t>
            </a:r>
          </a:p>
          <a:p>
            <a:r>
              <a:rPr lang="en-US" dirty="0" smtClean="0"/>
              <a:t>Factors that affect rate of diffusion:</a:t>
            </a:r>
          </a:p>
          <a:p>
            <a:pPr lvl="1"/>
            <a:r>
              <a:rPr lang="en-US" sz="2000" b="1" dirty="0" smtClean="0"/>
              <a:t>Molecule size</a:t>
            </a:r>
            <a:r>
              <a:rPr lang="en-US" sz="2000" dirty="0" smtClean="0"/>
              <a:t>: larger molecules = slower rate of diffusion</a:t>
            </a:r>
          </a:p>
          <a:p>
            <a:pPr lvl="1"/>
            <a:r>
              <a:rPr lang="en-US" sz="2000" b="1" dirty="0" smtClean="0"/>
              <a:t>Molecule polarity</a:t>
            </a:r>
            <a:r>
              <a:rPr lang="en-US" sz="2000" dirty="0" smtClean="0"/>
              <a:t>: polar molecules = slower rate of diffusion</a:t>
            </a:r>
          </a:p>
          <a:p>
            <a:pPr lvl="1"/>
            <a:r>
              <a:rPr lang="en-US" sz="2000" b="1" dirty="0" smtClean="0"/>
              <a:t>Molecule or ion charge</a:t>
            </a:r>
            <a:r>
              <a:rPr lang="en-US" sz="2000" dirty="0" smtClean="0"/>
              <a:t>: charged molecules and ions cannot freely diffuse across a cell membrane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15362" name="Picture 2" descr="http://faculty.clintoncc.suny.edu/faculty/michael.gregory/files/bio%20101/bio%20101%20lectures/membranes/selective%20permeabil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697536"/>
            <a:ext cx="5715040" cy="208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 by Osmosis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b="1" dirty="0" smtClean="0"/>
              <a:t>Osmosis</a:t>
            </a:r>
            <a:r>
              <a:rPr lang="en-US" dirty="0" smtClean="0"/>
              <a:t>: </a:t>
            </a:r>
            <a:r>
              <a:rPr lang="en-US" sz="2400" dirty="0" smtClean="0"/>
              <a:t>diffusion of water across a selectively permeable membrane</a:t>
            </a:r>
          </a:p>
          <a:p>
            <a:r>
              <a:rPr lang="en-US" sz="2800" dirty="0" smtClean="0"/>
              <a:t>Cells must maintain enough water for cellular processes</a:t>
            </a:r>
          </a:p>
          <a:p>
            <a:r>
              <a:rPr lang="en-US" sz="2800" dirty="0" smtClean="0"/>
              <a:t>Osmotic pressure: force of osmosis</a:t>
            </a:r>
          </a:p>
          <a:p>
            <a:pPr lvl="1"/>
            <a:r>
              <a:rPr lang="en-US" sz="2000" b="1" dirty="0" smtClean="0"/>
              <a:t>Hypotonic</a:t>
            </a:r>
            <a:r>
              <a:rPr lang="en-US" sz="2000" dirty="0" smtClean="0"/>
              <a:t>: solution with the higher concentration versus the cell</a:t>
            </a:r>
          </a:p>
          <a:p>
            <a:pPr lvl="1"/>
            <a:r>
              <a:rPr lang="en-US" sz="2000" b="1" dirty="0" smtClean="0"/>
              <a:t>Isotonic</a:t>
            </a:r>
            <a:r>
              <a:rPr lang="en-US" sz="2000" dirty="0" smtClean="0"/>
              <a:t>: solution with equal osmotic concentration to inner cell</a:t>
            </a:r>
          </a:p>
          <a:p>
            <a:pPr lvl="1"/>
            <a:r>
              <a:rPr lang="en-US" sz="2000" b="1" dirty="0" smtClean="0"/>
              <a:t>Hypertonic</a:t>
            </a:r>
            <a:r>
              <a:rPr lang="en-US" sz="2000" dirty="0" smtClean="0"/>
              <a:t>: solution with the lower concentration versus the cell</a:t>
            </a:r>
          </a:p>
          <a:p>
            <a:pPr lvl="1">
              <a:buNone/>
            </a:pPr>
            <a:r>
              <a:rPr lang="en-US" sz="2000" i="1" dirty="0" smtClean="0"/>
              <a:t>What happens to the cell in each?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18434" name="Picture 2" descr="http://faculty.clintoncc.suny.edu/faculty/michael.gregory/files/bio%20101/bio%20101%20lectures/membranes/img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886324"/>
            <a:ext cx="4286250" cy="197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Passive Transport by </a:t>
            </a:r>
            <a:br>
              <a:rPr lang="en-US" dirty="0" smtClean="0"/>
            </a:br>
            <a:r>
              <a:rPr lang="en-US" dirty="0" smtClean="0"/>
              <a:t>Facilitated Diffusion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286512" cy="50435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 molecules needed by cell require assistant to cross membrane</a:t>
            </a:r>
          </a:p>
          <a:p>
            <a:r>
              <a:rPr lang="en-US" sz="2400" dirty="0" smtClean="0"/>
              <a:t>Proteins can assist transport through </a:t>
            </a:r>
            <a:r>
              <a:rPr lang="en-US" sz="2400" b="1" dirty="0" smtClean="0"/>
              <a:t>facilitated diffusion</a:t>
            </a:r>
            <a:endParaRPr lang="en-US" sz="2400" dirty="0" smtClean="0"/>
          </a:p>
          <a:p>
            <a:pPr lvl="1"/>
            <a:r>
              <a:rPr lang="en-US" sz="2000" b="1" dirty="0" smtClean="0"/>
              <a:t>Channel proteins</a:t>
            </a:r>
            <a:r>
              <a:rPr lang="en-US" sz="2000" dirty="0" smtClean="0"/>
              <a:t>: passage that allows specific molecules to pass through</a:t>
            </a:r>
          </a:p>
          <a:p>
            <a:pPr lvl="1"/>
            <a:r>
              <a:rPr lang="en-US" sz="2000" b="1" dirty="0" smtClean="0"/>
              <a:t>Gated Channels</a:t>
            </a:r>
            <a:r>
              <a:rPr lang="en-US" sz="2000" dirty="0" smtClean="0"/>
              <a:t>: regulate passage of particles by opening or closing the channel</a:t>
            </a:r>
          </a:p>
          <a:p>
            <a:pPr lvl="1"/>
            <a:r>
              <a:rPr lang="en-US" sz="2000" b="1" dirty="0" smtClean="0"/>
              <a:t>Carrier Proteins</a:t>
            </a:r>
            <a:r>
              <a:rPr lang="en-US" sz="2000" dirty="0" smtClean="0"/>
              <a:t>: binds particles, changes shape, and then releases them on the other side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All these do not require any additional energy since diffusion does all the work</a:t>
            </a:r>
            <a:endParaRPr lang="en-US" sz="2400" dirty="0"/>
          </a:p>
          <a:p>
            <a:endParaRPr lang="en-CA" dirty="0"/>
          </a:p>
        </p:txBody>
      </p:sp>
      <p:pic>
        <p:nvPicPr>
          <p:cNvPr id="19458" name="Picture 2" descr="img013.gif (10142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028" y="857232"/>
            <a:ext cx="2467004" cy="1671720"/>
          </a:xfrm>
          <a:prstGeom prst="rect">
            <a:avLst/>
          </a:prstGeom>
          <a:noFill/>
        </p:spPr>
      </p:pic>
      <p:pic>
        <p:nvPicPr>
          <p:cNvPr id="19460" name="Picture 4" descr="gated cha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466" y="2500306"/>
            <a:ext cx="2395566" cy="1607552"/>
          </a:xfrm>
          <a:prstGeom prst="rect">
            <a:avLst/>
          </a:prstGeom>
          <a:noFill/>
        </p:spPr>
      </p:pic>
      <p:pic>
        <p:nvPicPr>
          <p:cNvPr id="19462" name="Picture 6" descr="http://faculty.clintoncc.suny.edu/faculty/michael.gregory/files/bio%20101/bio%20101%20lectures/membranes/img01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0686" y="5429264"/>
            <a:ext cx="2393346" cy="1592999"/>
          </a:xfrm>
          <a:prstGeom prst="rect">
            <a:avLst/>
          </a:prstGeom>
          <a:noFill/>
        </p:spPr>
      </p:pic>
      <p:pic>
        <p:nvPicPr>
          <p:cNvPr id="19464" name="Picture 8" descr="img015.gif (9932 bytes)"/>
          <p:cNvPicPr>
            <a:picLocks noChangeAspect="1" noChangeArrowheads="1"/>
          </p:cNvPicPr>
          <p:nvPr/>
        </p:nvPicPr>
        <p:blipFill>
          <a:blip r:embed="rId5" cstate="print"/>
          <a:srcRect b="15928"/>
          <a:stretch>
            <a:fillRect/>
          </a:stretch>
        </p:blipFill>
        <p:spPr bwMode="auto">
          <a:xfrm>
            <a:off x="6765169" y="4000504"/>
            <a:ext cx="2378831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Transport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286512" cy="50435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Transport of a solute across a membrane </a:t>
            </a:r>
            <a:r>
              <a:rPr lang="en-US" sz="2400" b="1" dirty="0" smtClean="0"/>
              <a:t>against its concentration gradient</a:t>
            </a:r>
          </a:p>
          <a:p>
            <a:r>
              <a:rPr lang="en-US" sz="2400" dirty="0" smtClean="0"/>
              <a:t>Requires energy (usually ATP)</a:t>
            </a:r>
          </a:p>
          <a:p>
            <a:r>
              <a:rPr lang="en-US" sz="2400" dirty="0" smtClean="0"/>
              <a:t>2 types of active transport</a:t>
            </a:r>
          </a:p>
          <a:p>
            <a:pPr lvl="1"/>
            <a:r>
              <a:rPr lang="en-US" sz="2000" b="1" dirty="0" smtClean="0"/>
              <a:t>Primary Active Transport</a:t>
            </a:r>
            <a:r>
              <a:rPr lang="en-US" sz="2000" dirty="0" smtClean="0"/>
              <a:t>: uses ATP </a:t>
            </a:r>
            <a:r>
              <a:rPr lang="en-US" sz="2000" i="1" u="sng" dirty="0" smtClean="0"/>
              <a:t>directly </a:t>
            </a:r>
            <a:r>
              <a:rPr lang="en-US" sz="2000" dirty="0" smtClean="0"/>
              <a:t>to move molecules or ions across a membrane</a:t>
            </a:r>
          </a:p>
          <a:p>
            <a:pPr lvl="1"/>
            <a:r>
              <a:rPr lang="en-US" sz="2000" b="1" dirty="0" smtClean="0"/>
              <a:t>Secondary Active Transport</a:t>
            </a:r>
            <a:r>
              <a:rPr lang="en-US" sz="2000" dirty="0" smtClean="0"/>
              <a:t>: uses an electrochemical gradient as energy, which is built using other transport proteins that use ATP</a:t>
            </a:r>
          </a:p>
          <a:p>
            <a:pPr lvl="1">
              <a:buNone/>
            </a:pPr>
            <a:r>
              <a:rPr lang="en-US" sz="2000" dirty="0"/>
              <a:t>	</a:t>
            </a:r>
            <a:r>
              <a:rPr lang="en-US" sz="2000" dirty="0" smtClean="0"/>
              <a:t>(thus uses ATP </a:t>
            </a:r>
            <a:r>
              <a:rPr lang="en-US" sz="2000" i="1" u="sng" dirty="0" smtClean="0"/>
              <a:t>indirectly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Transport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1572"/>
            <a:ext cx="9144000" cy="504351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Primary Active Transport</a:t>
            </a:r>
            <a:endParaRPr lang="en-US" sz="2400" dirty="0" smtClean="0"/>
          </a:p>
          <a:p>
            <a:pPr lvl="1">
              <a:buNone/>
            </a:pPr>
            <a:r>
              <a:rPr lang="en-US" dirty="0" smtClean="0"/>
              <a:t>Sodium-Potassium Pump is one well-studied example</a:t>
            </a:r>
          </a:p>
        </p:txBody>
      </p:sp>
      <p:pic>
        <p:nvPicPr>
          <p:cNvPr id="20486" name="Picture 6" descr="http://hyperphysics.phy-astr.gsu.edu/hbase/biology/imgbio/nakpump3.gif"/>
          <p:cNvPicPr>
            <a:picLocks noChangeAspect="1" noChangeArrowheads="1"/>
          </p:cNvPicPr>
          <p:nvPr/>
        </p:nvPicPr>
        <p:blipFill>
          <a:blip r:embed="rId2" cstate="print"/>
          <a:srcRect t="1604"/>
          <a:stretch>
            <a:fillRect/>
          </a:stretch>
        </p:blipFill>
        <p:spPr bwMode="auto">
          <a:xfrm>
            <a:off x="857224" y="2117409"/>
            <a:ext cx="7786742" cy="4740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Transport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1572"/>
            <a:ext cx="9144000" cy="504351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Secondary Active Transport</a:t>
            </a:r>
            <a:endParaRPr lang="en-US" sz="2400" dirty="0" smtClean="0"/>
          </a:p>
          <a:p>
            <a:pPr lvl="1">
              <a:buNone/>
            </a:pPr>
            <a:r>
              <a:rPr lang="en-US" dirty="0" smtClean="0"/>
              <a:t>Proton/Sucrose </a:t>
            </a:r>
            <a:r>
              <a:rPr lang="en-US" dirty="0" err="1" smtClean="0"/>
              <a:t>symporter</a:t>
            </a:r>
            <a:r>
              <a:rPr lang="en-US" dirty="0" smtClean="0"/>
              <a:t> is an example</a:t>
            </a:r>
          </a:p>
        </p:txBody>
      </p:sp>
      <p:pic>
        <p:nvPicPr>
          <p:cNvPr id="22530" name="Picture 2" descr="http://iws.collin.edu/biopage/faculty/mcculloch/1406/outlines/chapter%208/8-16.jpg"/>
          <p:cNvPicPr>
            <a:picLocks noChangeAspect="1" noChangeArrowheads="1"/>
          </p:cNvPicPr>
          <p:nvPr/>
        </p:nvPicPr>
        <p:blipFill>
          <a:blip r:embed="rId2" cstate="print"/>
          <a:srcRect t="9375" b="7812"/>
          <a:stretch>
            <a:fillRect/>
          </a:stretch>
        </p:blipFill>
        <p:spPr bwMode="auto">
          <a:xfrm>
            <a:off x="726481" y="2196943"/>
            <a:ext cx="7274543" cy="4518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Transport across cell membranes</vt:lpstr>
      <vt:lpstr>Concentration gradient</vt:lpstr>
      <vt:lpstr>Transport across a membrane</vt:lpstr>
      <vt:lpstr>Passive Transport by Diffusion</vt:lpstr>
      <vt:lpstr>Passive Transport by Osmosis</vt:lpstr>
      <vt:lpstr>Passive Transport by  Facilitated Diffusion</vt:lpstr>
      <vt:lpstr>Active Transport</vt:lpstr>
      <vt:lpstr>Active Transport</vt:lpstr>
      <vt:lpstr>Active Transport</vt:lpstr>
      <vt:lpstr>Membrane-Assisted Transport</vt:lpstr>
      <vt:lpstr>Endocytosis</vt:lpstr>
      <vt:lpstr>Exocytosis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across cell membranes</dc:title>
  <dc:creator>PowerChoi</dc:creator>
  <cp:lastModifiedBy>PowerChoi</cp:lastModifiedBy>
  <cp:revision>31</cp:revision>
  <dcterms:created xsi:type="dcterms:W3CDTF">2013-05-16T13:14:48Z</dcterms:created>
  <dcterms:modified xsi:type="dcterms:W3CDTF">2013-05-16T15:11:25Z</dcterms:modified>
</cp:coreProperties>
</file>