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6" r:id="rId4"/>
    <p:sldId id="270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2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7" autoAdjust="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1D622-36A1-423D-915F-353C009BC031}" type="datetimeFigureOut">
              <a:rPr lang="en-US" smtClean="0"/>
              <a:pPr/>
              <a:t>5/28/2013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DB466-81A1-4106-81D4-3F991C602B9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83866AE6-2290-4483-8A17-12096AFC0931}" type="slidenum">
              <a:rPr lang="en-US"/>
              <a:pPr/>
              <a:t>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http://www.youtube.com/watch?v=AjxJabpjDGo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4BA81597-10DE-4181-815D-90D0481841B4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73E53E39-D667-455A-90EB-FB227BB83380}" type="slidenum">
              <a:rPr lang="en-US"/>
              <a:pPr/>
              <a:t>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4C7D8B65-31CA-4E5D-9F14-CAA73A729097}" type="slidenum">
              <a:rPr lang="en-US"/>
              <a:pPr/>
              <a:t>6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1BB03C0E-AA62-43A6-8578-00CE763F8E44}" type="slidenum">
              <a:rPr lang="en-US"/>
              <a:pPr/>
              <a:t>7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74FCDBC6-8C65-40AF-9AA5-3DD9E41D0028}" type="slidenum">
              <a:rPr lang="en-US"/>
              <a:pPr/>
              <a:t>8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A0A92498-F215-4DDC-8AB9-F8825186F4A9}" type="slidenum">
              <a:rPr lang="en-US"/>
              <a:pPr/>
              <a:t>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FB55A89A-0606-4F6B-B501-91251ACBC705}" type="slidenum">
              <a:rPr lang="en-US"/>
              <a:pPr/>
              <a:t>10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37B4E5E2-2F11-414E-9014-2AA0B8E98662}" type="slidenum">
              <a:rPr lang="en-US"/>
              <a:pPr/>
              <a:t>11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7C-1EBA-4141-9431-A2949B65CD4B}" type="datetimeFigureOut">
              <a:rPr lang="en-US" smtClean="0"/>
              <a:pPr/>
              <a:t>5/28/2013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CB0C-3641-46DB-9BD0-681A032B95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7C-1EBA-4141-9431-A2949B65CD4B}" type="datetimeFigureOut">
              <a:rPr lang="en-US" smtClean="0"/>
              <a:pPr/>
              <a:t>5/28/2013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CB0C-3641-46DB-9BD0-681A032B95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7C-1EBA-4141-9431-A2949B65CD4B}" type="datetimeFigureOut">
              <a:rPr lang="en-US" smtClean="0"/>
              <a:pPr/>
              <a:t>5/28/2013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CB0C-3641-46DB-9BD0-681A032B95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7C-1EBA-4141-9431-A2949B65CD4B}" type="datetimeFigureOut">
              <a:rPr lang="en-US" smtClean="0"/>
              <a:pPr/>
              <a:t>5/28/2013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CB0C-3641-46DB-9BD0-681A032B95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7C-1EBA-4141-9431-A2949B65CD4B}" type="datetimeFigureOut">
              <a:rPr lang="en-US" smtClean="0"/>
              <a:pPr/>
              <a:t>5/28/2013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CB0C-3641-46DB-9BD0-681A032B95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7C-1EBA-4141-9431-A2949B65CD4B}" type="datetimeFigureOut">
              <a:rPr lang="en-US" smtClean="0"/>
              <a:pPr/>
              <a:t>5/28/2013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CB0C-3641-46DB-9BD0-681A032B95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7C-1EBA-4141-9431-A2949B65CD4B}" type="datetimeFigureOut">
              <a:rPr lang="en-US" smtClean="0"/>
              <a:pPr/>
              <a:t>5/28/2013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CB0C-3641-46DB-9BD0-681A032B95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7C-1EBA-4141-9431-A2949B65CD4B}" type="datetimeFigureOut">
              <a:rPr lang="en-US" smtClean="0"/>
              <a:pPr/>
              <a:t>5/28/2013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CB0C-3641-46DB-9BD0-681A032B95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7C-1EBA-4141-9431-A2949B65CD4B}" type="datetimeFigureOut">
              <a:rPr lang="en-US" smtClean="0"/>
              <a:pPr/>
              <a:t>5/28/2013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CB0C-3641-46DB-9BD0-681A032B95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7C-1EBA-4141-9431-A2949B65CD4B}" type="datetimeFigureOut">
              <a:rPr lang="en-US" smtClean="0"/>
              <a:pPr/>
              <a:t>5/28/2013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CB0C-3641-46DB-9BD0-681A032B95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7C-1EBA-4141-9431-A2949B65CD4B}" type="datetimeFigureOut">
              <a:rPr lang="en-US" smtClean="0"/>
              <a:pPr/>
              <a:t>5/28/2013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CB0C-3641-46DB-9BD0-681A032B95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8557C-1EBA-4141-9431-A2949B65CD4B}" type="datetimeFigureOut">
              <a:rPr lang="en-US" smtClean="0"/>
              <a:pPr/>
              <a:t>5/28/2013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ECB0C-3641-46DB-9BD0-681A032B95B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Structures and Processes of the Nervous System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8.4</a:t>
            </a:r>
            <a:endParaRPr lang="en-US" dirty="0" smtClean="0"/>
          </a:p>
          <a:p>
            <a:r>
              <a:rPr lang="en-US" dirty="0" smtClean="0"/>
              <a:t>McGraw-Hill Ryerson</a:t>
            </a:r>
          </a:p>
          <a:p>
            <a:r>
              <a:rPr lang="en-US" dirty="0" smtClean="0"/>
              <a:t>Biology 12</a:t>
            </a:r>
            <a:r>
              <a:rPr lang="en-CA" dirty="0" smtClean="0"/>
              <a:t> (2011)</a:t>
            </a:r>
            <a:endParaRPr lang="en-US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>
                <a:solidFill>
                  <a:srgbClr val="0033CC"/>
                </a:solidFill>
                <a:latin typeface="Americana BT" pitchFamily="18" charset="0"/>
              </a:rPr>
              <a:t>You come across a bear on your walk to school…what happens?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mericana BT" pitchFamily="18" charset="0"/>
              </a:rPr>
              <a:t>Sympathetic nervous system does what?</a:t>
            </a:r>
          </a:p>
          <a:p>
            <a:pPr eaLnBrk="1" hangingPunct="1"/>
            <a:r>
              <a:rPr lang="en-US" smtClean="0">
                <a:latin typeface="Americana BT" pitchFamily="18" charset="0"/>
              </a:rPr>
              <a:t>Increases heart rate</a:t>
            </a:r>
          </a:p>
          <a:p>
            <a:pPr eaLnBrk="1" hangingPunct="1"/>
            <a:r>
              <a:rPr lang="en-US" smtClean="0">
                <a:latin typeface="Americana BT" pitchFamily="18" charset="0"/>
              </a:rPr>
              <a:t>Increases breathing rate</a:t>
            </a:r>
          </a:p>
          <a:p>
            <a:pPr eaLnBrk="1" hangingPunct="1"/>
            <a:r>
              <a:rPr lang="en-US" smtClean="0">
                <a:latin typeface="Americana BT" pitchFamily="18" charset="0"/>
              </a:rPr>
              <a:t>Dilates bronchioles</a:t>
            </a:r>
          </a:p>
          <a:p>
            <a:pPr eaLnBrk="1" hangingPunct="1"/>
            <a:r>
              <a:rPr lang="en-US" smtClean="0">
                <a:latin typeface="Americana BT" pitchFamily="18" charset="0"/>
              </a:rPr>
              <a:t>Dilates pupils</a:t>
            </a:r>
          </a:p>
          <a:p>
            <a:pPr eaLnBrk="1" hangingPunct="1"/>
            <a:r>
              <a:rPr lang="en-US" smtClean="0">
                <a:latin typeface="Americana BT" pitchFamily="18" charset="0"/>
              </a:rPr>
              <a:t>Inhibits digestion</a:t>
            </a:r>
          </a:p>
          <a:p>
            <a:pPr lvl="1" eaLnBrk="1" hangingPunct="1">
              <a:buFontTx/>
              <a:buNone/>
            </a:pPr>
            <a:endParaRPr lang="en-US" smtClean="0">
              <a:latin typeface="Americana B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0033CC"/>
                </a:solidFill>
                <a:latin typeface="Americana BT" charset="0"/>
                <a:cs typeface="+mj-cs"/>
              </a:rPr>
              <a:t>ADRENALIN (epinephrine)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964612" cy="5073650"/>
          </a:xfrm>
        </p:spPr>
        <p:txBody>
          <a:bodyPr/>
          <a:lstStyle/>
          <a:p>
            <a:pPr eaLnBrk="1" hangingPunct="1"/>
            <a:r>
              <a:rPr lang="en-US" smtClean="0">
                <a:latin typeface="Americana BT" pitchFamily="18" charset="0"/>
              </a:rPr>
              <a:t>Sympathetic nervous system also stimulates secretion of </a:t>
            </a:r>
            <a:r>
              <a:rPr lang="en-US" u="sng" smtClean="0">
                <a:latin typeface="Americana BT" pitchFamily="18" charset="0"/>
              </a:rPr>
              <a:t>epinephrine </a:t>
            </a:r>
            <a:r>
              <a:rPr lang="en-US" smtClean="0">
                <a:latin typeface="Americana BT" pitchFamily="18" charset="0"/>
              </a:rPr>
              <a:t>and </a:t>
            </a:r>
            <a:r>
              <a:rPr lang="en-US" u="sng" smtClean="0">
                <a:latin typeface="Americana BT" pitchFamily="18" charset="0"/>
              </a:rPr>
              <a:t>nor-epinephrine</a:t>
            </a:r>
            <a:r>
              <a:rPr lang="en-US" smtClean="0">
                <a:latin typeface="Americana BT" pitchFamily="18" charset="0"/>
              </a:rPr>
              <a:t> from the medulla of the adrenal glands</a:t>
            </a:r>
          </a:p>
          <a:p>
            <a:pPr eaLnBrk="1" hangingPunct="1"/>
            <a:r>
              <a:rPr lang="en-US" smtClean="0">
                <a:latin typeface="Americana BT" pitchFamily="18" charset="0"/>
              </a:rPr>
              <a:t>Prepares body for </a:t>
            </a:r>
            <a:r>
              <a:rPr lang="ja-JP" altLang="en-US" u="sng" smtClean="0"/>
              <a:t>“</a:t>
            </a:r>
            <a:r>
              <a:rPr lang="en-US" altLang="ja-JP" u="sng" smtClean="0">
                <a:latin typeface="Americana BT" pitchFamily="18" charset="0"/>
              </a:rPr>
              <a:t>flight or fight</a:t>
            </a:r>
            <a:r>
              <a:rPr lang="ja-JP" altLang="en-US" u="sng" smtClean="0"/>
              <a:t>”</a:t>
            </a:r>
            <a:r>
              <a:rPr lang="en-US" altLang="ja-JP" u="sng" smtClean="0">
                <a:latin typeface="Americana BT" pitchFamily="18" charset="0"/>
              </a:rPr>
              <a:t> response</a:t>
            </a:r>
          </a:p>
          <a:p>
            <a:pPr eaLnBrk="1" hangingPunct="1"/>
            <a:r>
              <a:rPr lang="ja-JP" altLang="en-US" smtClean="0"/>
              <a:t>“</a:t>
            </a:r>
            <a:r>
              <a:rPr lang="en-US" altLang="ja-JP" smtClean="0">
                <a:latin typeface="Americana BT" pitchFamily="18" charset="0"/>
              </a:rPr>
              <a:t>Epi-pen</a:t>
            </a:r>
            <a:r>
              <a:rPr lang="ja-JP" altLang="en-US" smtClean="0"/>
              <a:t>”</a:t>
            </a:r>
            <a:r>
              <a:rPr lang="en-US" altLang="ja-JP" smtClean="0">
                <a:latin typeface="Americana BT" pitchFamily="18" charset="0"/>
              </a:rPr>
              <a:t> given in allergic reactions as it </a:t>
            </a:r>
            <a:r>
              <a:rPr lang="en-US" altLang="ja-JP" u="sng" smtClean="0">
                <a:latin typeface="Americana BT" pitchFamily="18" charset="0"/>
              </a:rPr>
              <a:t>relaxes constricted airways</a:t>
            </a:r>
          </a:p>
          <a:p>
            <a:pPr eaLnBrk="1" hangingPunct="1"/>
            <a:endParaRPr lang="en-US" smtClean="0"/>
          </a:p>
        </p:txBody>
      </p:sp>
      <p:pic>
        <p:nvPicPr>
          <p:cNvPr id="65539" name="Picture 5" descr="epip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5373688"/>
            <a:ext cx="45370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0" name="Picture 7" descr="Epi-penInThig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4868863"/>
            <a:ext cx="22320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 </a:t>
            </a:r>
            <a:r>
              <a:rPr lang="en-US" dirty="0" smtClean="0"/>
              <a:t>372 has a very lovely table illustrating differences of sympathetic and parasympathetic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 373 #4, 9, 11 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6" descr="nsdiv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628775"/>
            <a:ext cx="7848600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latin typeface="Americana BT" charset="0"/>
                <a:cs typeface="+mj-cs"/>
              </a:rPr>
              <a:t>All nerves within the PNS contain a thin membrane called the </a:t>
            </a:r>
            <a:r>
              <a:rPr lang="en-US" sz="3200" b="1" u="sng" smtClean="0">
                <a:latin typeface="Americana BT" charset="0"/>
                <a:cs typeface="+mj-cs"/>
              </a:rPr>
              <a:t>neurilemma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4857750"/>
          </a:xfrm>
        </p:spPr>
        <p:txBody>
          <a:bodyPr/>
          <a:lstStyle/>
          <a:p>
            <a:pPr eaLnBrk="1" hangingPunct="1"/>
            <a:r>
              <a:rPr lang="en-US" smtClean="0">
                <a:latin typeface="Americana BT" pitchFamily="18" charset="0"/>
              </a:rPr>
              <a:t>Neurilemma promotes the </a:t>
            </a:r>
            <a:r>
              <a:rPr lang="en-US" u="sng" smtClean="0">
                <a:latin typeface="Americana BT" pitchFamily="18" charset="0"/>
              </a:rPr>
              <a:t>regeneration of damaged axons</a:t>
            </a:r>
          </a:p>
          <a:p>
            <a:pPr eaLnBrk="1" hangingPunct="1">
              <a:buFontTx/>
              <a:buNone/>
            </a:pPr>
            <a:endParaRPr lang="en-US" u="sng" smtClean="0">
              <a:latin typeface="Americana BT" pitchFamily="18" charset="0"/>
            </a:endParaRPr>
          </a:p>
          <a:p>
            <a:pPr eaLnBrk="1" hangingPunct="1"/>
            <a:r>
              <a:rPr lang="en-US" u="sng" smtClean="0">
                <a:latin typeface="Americana BT" pitchFamily="18" charset="0"/>
              </a:rPr>
              <a:t>Grey Matter</a:t>
            </a:r>
          </a:p>
          <a:p>
            <a:pPr lvl="1" eaLnBrk="1" hangingPunct="1"/>
            <a:r>
              <a:rPr lang="en-US" smtClean="0">
                <a:latin typeface="Americana BT" pitchFamily="18" charset="0"/>
              </a:rPr>
              <a:t>Nerves in the brain and spinal cord (CNS)that lack </a:t>
            </a:r>
            <a:r>
              <a:rPr lang="en-US" u="sng" smtClean="0">
                <a:latin typeface="Americana BT" pitchFamily="18" charset="0"/>
              </a:rPr>
              <a:t>myelin and neurilemma</a:t>
            </a:r>
          </a:p>
          <a:p>
            <a:pPr eaLnBrk="1" hangingPunct="1"/>
            <a:r>
              <a:rPr lang="en-US" u="sng" smtClean="0">
                <a:latin typeface="Americana BT" pitchFamily="18" charset="0"/>
              </a:rPr>
              <a:t>White matter</a:t>
            </a:r>
          </a:p>
          <a:p>
            <a:pPr lvl="1" eaLnBrk="1" hangingPunct="1"/>
            <a:r>
              <a:rPr lang="en-US" smtClean="0">
                <a:latin typeface="Americana BT" pitchFamily="18" charset="0"/>
              </a:rPr>
              <a:t>Nerves in the brain and spinal cord (CNS) that contain </a:t>
            </a:r>
            <a:r>
              <a:rPr lang="en-US" u="sng" smtClean="0">
                <a:latin typeface="Americana BT" pitchFamily="18" charset="0"/>
              </a:rPr>
              <a:t>myelin and neurilemma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33CC"/>
                </a:solidFill>
                <a:latin typeface="Americana BT" charset="0"/>
                <a:cs typeface="+mj-cs"/>
              </a:rPr>
              <a:t>Peripheral Nervous System (PNS)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mericana BT" pitchFamily="18" charset="0"/>
              </a:rPr>
              <a:t>All parts of the nervous system </a:t>
            </a:r>
            <a:r>
              <a:rPr lang="en-US" u="sng" dirty="0" smtClean="0">
                <a:latin typeface="Americana BT" pitchFamily="18" charset="0"/>
              </a:rPr>
              <a:t>lying outside the brain and spinal cord</a:t>
            </a:r>
            <a:r>
              <a:rPr lang="en-US" dirty="0" smtClean="0">
                <a:latin typeface="Americana BT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mericana BT" pitchFamily="18" charset="0"/>
              </a:rPr>
              <a:t>The sensory and motor neurons that connect to the CNS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mericana BT" pitchFamily="18" charset="0"/>
              </a:rPr>
              <a:t>Function = </a:t>
            </a:r>
            <a:r>
              <a:rPr lang="en-US" u="sng" dirty="0" smtClean="0">
                <a:latin typeface="Americana BT" pitchFamily="18" charset="0"/>
              </a:rPr>
              <a:t>to carry info between organs of the body and the CNS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mericana BT" pitchFamily="18" charset="0"/>
              </a:rPr>
              <a:t>Humans have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mericana BT" pitchFamily="18" charset="0"/>
              </a:rPr>
              <a:t>12 </a:t>
            </a:r>
            <a:r>
              <a:rPr lang="en-US" dirty="0" err="1" smtClean="0">
                <a:latin typeface="Americana BT" pitchFamily="18" charset="0"/>
              </a:rPr>
              <a:t>paris</a:t>
            </a:r>
            <a:r>
              <a:rPr lang="en-US" dirty="0" smtClean="0">
                <a:latin typeface="Americana BT" pitchFamily="18" charset="0"/>
              </a:rPr>
              <a:t> of cranial nerves (sensory/motor/mixed) which control the head, face, neck, shoulders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mericana BT" pitchFamily="18" charset="0"/>
              </a:rPr>
              <a:t>Except </a:t>
            </a:r>
            <a:r>
              <a:rPr lang="en-US" u="sng" dirty="0" smtClean="0">
                <a:latin typeface="Americana BT" pitchFamily="18" charset="0"/>
              </a:rPr>
              <a:t>VAGUS nerve – controls internal organs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mericana BT" pitchFamily="18" charset="0"/>
              </a:rPr>
              <a:t>31 pairs of spinal nerves (mixed) which take impulses to and from the spinal cord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Americana B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3251" name="Picture 4" descr="nsdivi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3375"/>
            <a:ext cx="9145588" cy="49561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50825" y="2924175"/>
            <a:ext cx="8713788" cy="2665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33CC"/>
                </a:solidFill>
                <a:latin typeface="Americana BT" charset="0"/>
                <a:cs typeface="+mj-cs"/>
              </a:rPr>
              <a:t>PNS</a:t>
            </a:r>
            <a:br>
              <a:rPr lang="en-US" sz="4000" b="1" smtClean="0">
                <a:solidFill>
                  <a:srgbClr val="0033CC"/>
                </a:solidFill>
                <a:latin typeface="Americana BT" charset="0"/>
                <a:cs typeface="+mj-cs"/>
              </a:rPr>
            </a:br>
            <a:r>
              <a:rPr lang="en-US" sz="4000" b="1" smtClean="0">
                <a:solidFill>
                  <a:srgbClr val="0033CC"/>
                </a:solidFill>
                <a:latin typeface="Americana BT" charset="0"/>
                <a:cs typeface="+mj-cs"/>
              </a:rPr>
              <a:t>Somatic &amp; Autonomic Nerves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472113"/>
          </a:xfrm>
        </p:spPr>
        <p:txBody>
          <a:bodyPr/>
          <a:lstStyle/>
          <a:p>
            <a:pPr eaLnBrk="1" hangingPunct="1"/>
            <a:r>
              <a:rPr lang="en-US" u="sng" smtClean="0">
                <a:latin typeface="Americana BT" pitchFamily="18" charset="0"/>
              </a:rPr>
              <a:t>Somatic nerves</a:t>
            </a:r>
            <a:r>
              <a:rPr lang="en-US" smtClean="0">
                <a:latin typeface="Americana BT" pitchFamily="18" charset="0"/>
              </a:rPr>
              <a:t> control skeletal muscle, bones, skin that a person can control</a:t>
            </a:r>
          </a:p>
          <a:p>
            <a:pPr lvl="1" eaLnBrk="1" hangingPunct="1"/>
            <a:r>
              <a:rPr lang="en-US" u="sng" smtClean="0">
                <a:latin typeface="Americana BT" pitchFamily="18" charset="0"/>
              </a:rPr>
              <a:t>Sensory neurons</a:t>
            </a:r>
            <a:r>
              <a:rPr lang="en-US" smtClean="0">
                <a:latin typeface="Americana BT" pitchFamily="18" charset="0"/>
              </a:rPr>
              <a:t> which relay info about environment to CNS</a:t>
            </a:r>
          </a:p>
          <a:p>
            <a:pPr lvl="1" eaLnBrk="1" hangingPunct="1"/>
            <a:r>
              <a:rPr lang="en-US" u="sng" smtClean="0">
                <a:latin typeface="Americana BT" pitchFamily="18" charset="0"/>
              </a:rPr>
              <a:t>Motor neurons</a:t>
            </a:r>
            <a:r>
              <a:rPr lang="en-US" smtClean="0">
                <a:latin typeface="Americana BT" pitchFamily="18" charset="0"/>
              </a:rPr>
              <a:t> which initiate appropriate response</a:t>
            </a:r>
          </a:p>
          <a:p>
            <a:pPr eaLnBrk="1" hangingPunct="1"/>
            <a:r>
              <a:rPr lang="en-US" u="sng" smtClean="0">
                <a:latin typeface="Americana BT" pitchFamily="18" charset="0"/>
              </a:rPr>
              <a:t>Autonomic nerves</a:t>
            </a:r>
            <a:r>
              <a:rPr lang="en-US" smtClean="0">
                <a:latin typeface="Americana BT" pitchFamily="18" charset="0"/>
              </a:rPr>
              <a:t> control the muscles of the glands and internal organs which we can</a:t>
            </a:r>
            <a:r>
              <a:rPr lang="ja-JP" altLang="en-US" smtClean="0"/>
              <a:t>’</a:t>
            </a:r>
            <a:r>
              <a:rPr lang="en-US" altLang="ja-JP" smtClean="0">
                <a:latin typeface="Americana BT" pitchFamily="18" charset="0"/>
              </a:rPr>
              <a:t>t control</a:t>
            </a:r>
          </a:p>
          <a:p>
            <a:pPr lvl="1" eaLnBrk="1" hangingPunct="1"/>
            <a:r>
              <a:rPr lang="en-US" u="sng" smtClean="0">
                <a:latin typeface="Americana BT" pitchFamily="18" charset="0"/>
              </a:rPr>
              <a:t>Sympathetic</a:t>
            </a:r>
            <a:r>
              <a:rPr lang="en-US" smtClean="0">
                <a:latin typeface="Americana BT" pitchFamily="18" charset="0"/>
              </a:rPr>
              <a:t> &amp; </a:t>
            </a:r>
            <a:r>
              <a:rPr lang="en-US" u="sng" smtClean="0">
                <a:latin typeface="Americana BT" pitchFamily="18" charset="0"/>
              </a:rPr>
              <a:t>parasympathetic</a:t>
            </a:r>
            <a:r>
              <a:rPr lang="en-US" smtClean="0">
                <a:latin typeface="Americana BT" pitchFamily="18" charset="0"/>
              </a:rPr>
              <a:t> components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596188" y="2852738"/>
            <a:ext cx="1285875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>
                <a:latin typeface="Americana BT" charset="0"/>
                <a:ea typeface="ＭＳ Ｐゴシック" charset="0"/>
              </a:rPr>
              <a:t>Reflex Arc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u="sng" smtClean="0">
                <a:latin typeface="Americana BT" pitchFamily="18" charset="0"/>
              </a:rPr>
              <a:t>Sympathetic</a:t>
            </a:r>
            <a:r>
              <a:rPr lang="en-US" smtClean="0">
                <a:latin typeface="Americana BT" pitchFamily="18" charset="0"/>
              </a:rPr>
              <a:t> component prepares body for stress </a:t>
            </a:r>
            <a:r>
              <a:rPr lang="en-US" sz="2800" smtClean="0">
                <a:latin typeface="Americana BT" pitchFamily="18" charset="0"/>
              </a:rPr>
              <a:t>[neurotransmitter used=</a:t>
            </a:r>
            <a:r>
              <a:rPr lang="en-US" sz="2800" u="sng" smtClean="0">
                <a:latin typeface="Americana BT" pitchFamily="18" charset="0"/>
              </a:rPr>
              <a:t>norepinephrine]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mericana BT" pitchFamily="18" charset="0"/>
              </a:rPr>
              <a:t>Diverts blood from internal organs to </a:t>
            </a:r>
            <a:r>
              <a:rPr lang="en-US" u="sng" smtClean="0">
                <a:latin typeface="Americana BT" pitchFamily="18" charset="0"/>
              </a:rPr>
              <a:t>skeletal muscles, heart &amp; brain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u="sng" smtClean="0">
              <a:latin typeface="Americana BT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u="sng" smtClean="0">
                <a:latin typeface="Americana BT" pitchFamily="18" charset="0"/>
              </a:rPr>
              <a:t>Parasympathetic</a:t>
            </a:r>
            <a:r>
              <a:rPr lang="en-US" smtClean="0">
                <a:latin typeface="Americana BT" pitchFamily="18" charset="0"/>
              </a:rPr>
              <a:t> brings things back to normal </a:t>
            </a:r>
            <a:r>
              <a:rPr lang="en-US" sz="2800" smtClean="0">
                <a:latin typeface="Americana BT" pitchFamily="18" charset="0"/>
              </a:rPr>
              <a:t>[neurotransmitter used=</a:t>
            </a:r>
            <a:r>
              <a:rPr lang="en-US" sz="2800" u="sng" smtClean="0">
                <a:latin typeface="Americana BT" pitchFamily="18" charset="0"/>
              </a:rPr>
              <a:t>acetylcholine</a:t>
            </a:r>
            <a:r>
              <a:rPr lang="en-US" sz="2800" smtClean="0">
                <a:latin typeface="Americana BT" pitchFamily="18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latin typeface="Americana BT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mericana BT" pitchFamily="18" charset="0"/>
              </a:rPr>
              <a:t>Work in conjunction/opposition to each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mericana BT" pitchFamily="18" charset="0"/>
              </a:rPr>
              <a:t>Ex. </a:t>
            </a:r>
            <a:r>
              <a:rPr lang="ja-JP" altLang="en-US" smtClean="0"/>
              <a:t>“</a:t>
            </a:r>
            <a:r>
              <a:rPr lang="en-US" altLang="ja-JP" smtClean="0">
                <a:latin typeface="Americana BT" pitchFamily="18" charset="0"/>
              </a:rPr>
              <a:t>on</a:t>
            </a:r>
            <a:r>
              <a:rPr lang="ja-JP" altLang="en-US" smtClean="0"/>
              <a:t>”</a:t>
            </a:r>
            <a:r>
              <a:rPr lang="en-US" altLang="ja-JP" smtClean="0">
                <a:latin typeface="Americana BT" pitchFamily="18" charset="0"/>
              </a:rPr>
              <a:t> / </a:t>
            </a:r>
            <a:r>
              <a:rPr lang="ja-JP" altLang="en-US" smtClean="0"/>
              <a:t>“</a:t>
            </a:r>
            <a:r>
              <a:rPr lang="en-US" altLang="ja-JP" smtClean="0">
                <a:latin typeface="Americana BT" pitchFamily="18" charset="0"/>
              </a:rPr>
              <a:t>off</a:t>
            </a:r>
            <a:r>
              <a:rPr lang="ja-JP" altLang="en-US" smtClean="0"/>
              <a:t>”</a:t>
            </a:r>
            <a:r>
              <a:rPr lang="en-US" altLang="ja-JP" smtClean="0">
                <a:latin typeface="Americana BT" pitchFamily="18" charset="0"/>
              </a:rPr>
              <a:t> switches</a:t>
            </a:r>
            <a:endParaRPr lang="en-US" smtClean="0">
              <a:latin typeface="Americana BT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333375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3200" b="1">
                <a:solidFill>
                  <a:srgbClr val="0033CC"/>
                </a:solidFill>
              </a:rPr>
              <a:t>“</a:t>
            </a:r>
            <a:r>
              <a:rPr lang="en-US" altLang="ja-JP" sz="3200" b="1">
                <a:solidFill>
                  <a:srgbClr val="0033CC"/>
                </a:solidFill>
                <a:latin typeface="Americana BT" pitchFamily="18" charset="0"/>
              </a:rPr>
              <a:t>FLIGHT OR FIGHT RESPONSE</a:t>
            </a:r>
            <a:r>
              <a:rPr lang="ja-JP" altLang="en-US" sz="3200" b="1">
                <a:solidFill>
                  <a:srgbClr val="0033CC"/>
                </a:solidFill>
              </a:rPr>
              <a:t>”</a:t>
            </a:r>
            <a:endParaRPr lang="en-US" sz="3200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9395" name="Picture 5" descr="nervou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8066088" cy="659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43" name="Picture 5" descr="nervo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0"/>
            <a:ext cx="66500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On-screen Show (4:3)</PresentationFormat>
  <Paragraphs>59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Structures and Processes of the Nervous System</vt:lpstr>
      <vt:lpstr>Slide 2</vt:lpstr>
      <vt:lpstr>All nerves within the PNS contain a thin membrane called the neurilemma</vt:lpstr>
      <vt:lpstr>Peripheral Nervous System (PNS)</vt:lpstr>
      <vt:lpstr>Slide 5</vt:lpstr>
      <vt:lpstr>PNS Somatic &amp; Autonomic Nerves</vt:lpstr>
      <vt:lpstr>Slide 7</vt:lpstr>
      <vt:lpstr>Slide 8</vt:lpstr>
      <vt:lpstr>Slide 9</vt:lpstr>
      <vt:lpstr>You come across a bear on your walk to school…what happens?</vt:lpstr>
      <vt:lpstr>ADRENALIN (epinephrine)</vt:lpstr>
      <vt:lpstr>PNS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Body Systems and Homeostasis</dc:title>
  <dc:creator>PowerChoi</dc:creator>
  <cp:lastModifiedBy>PowerChoi</cp:lastModifiedBy>
  <cp:revision>8</cp:revision>
  <dcterms:created xsi:type="dcterms:W3CDTF">2013-05-25T10:19:51Z</dcterms:created>
  <dcterms:modified xsi:type="dcterms:W3CDTF">2013-05-28T22:16:11Z</dcterms:modified>
</cp:coreProperties>
</file>