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0318-760C-421C-BD52-15FCDC5FD2F3}" type="datetimeFigureOut">
              <a:rPr lang="en-US" smtClean="0"/>
              <a:pPr/>
              <a:t>5/18/2013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6.3</a:t>
            </a:r>
            <a:endParaRPr lang="en-US" dirty="0" smtClean="0"/>
          </a:p>
          <a:p>
            <a:r>
              <a:rPr lang="en-US" sz="2000" dirty="0" smtClean="0"/>
              <a:t>McGraw-Hill Ryerson</a:t>
            </a:r>
          </a:p>
          <a:p>
            <a:r>
              <a:rPr lang="en-US" sz="2000" dirty="0" smtClean="0"/>
              <a:t>Biology 12</a:t>
            </a:r>
            <a:r>
              <a:rPr lang="en-CA" sz="2000" dirty="0" smtClean="0"/>
              <a:t> (2011)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Once </a:t>
            </a:r>
            <a:r>
              <a:rPr lang="en-US" dirty="0" err="1" smtClean="0"/>
              <a:t>initator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is bound to ribosome </a:t>
            </a:r>
          </a:p>
          <a:p>
            <a:pPr>
              <a:buNone/>
            </a:pPr>
            <a:r>
              <a:rPr lang="en-US" dirty="0" smtClean="0"/>
              <a:t>A-site is occupied by </a:t>
            </a:r>
            <a:r>
              <a:rPr lang="en-US" dirty="0" err="1" smtClean="0"/>
              <a:t>tRNA</a:t>
            </a:r>
            <a:r>
              <a:rPr lang="en-US" dirty="0" smtClean="0"/>
              <a:t> with an </a:t>
            </a:r>
            <a:r>
              <a:rPr lang="en-US" dirty="0" err="1" smtClean="0"/>
              <a:t>anticodon</a:t>
            </a:r>
            <a:r>
              <a:rPr lang="en-US" dirty="0" smtClean="0"/>
              <a:t> that base pairs with the second mRNA </a:t>
            </a:r>
            <a:r>
              <a:rPr lang="en-US" dirty="0" err="1" smtClean="0"/>
              <a:t>codon</a:t>
            </a:r>
            <a:r>
              <a:rPr lang="en-US" dirty="0" smtClean="0"/>
              <a:t> and carries the second amino acid</a:t>
            </a:r>
          </a:p>
          <a:p>
            <a:pPr>
              <a:buNone/>
            </a:pPr>
            <a:r>
              <a:rPr lang="en-US" dirty="0" smtClean="0"/>
              <a:t>Second amino acid peptide bonds with first amino acid</a:t>
            </a:r>
          </a:p>
          <a:p>
            <a:pPr>
              <a:buNone/>
            </a:pPr>
            <a:r>
              <a:rPr lang="en-US" dirty="0" smtClean="0"/>
              <a:t>This continues for 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5</a:t>
            </a:r>
            <a:r>
              <a:rPr lang="en-US" baseline="30000" dirty="0" smtClean="0"/>
              <a:t>th</a:t>
            </a:r>
            <a:r>
              <a:rPr lang="en-US" dirty="0" smtClean="0"/>
              <a:t> amino acid, etc…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</a:t>
            </a:r>
            <a:endParaRPr lang="en-CA" dirty="0"/>
          </a:p>
        </p:txBody>
      </p:sp>
      <p:pic>
        <p:nvPicPr>
          <p:cNvPr id="50178" name="Picture 2" descr="http://www.mun.ca/biology/scarr/iGen3_06-17_Figure-Lsm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0866"/>
            <a:ext cx="9144000" cy="4249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Termination begins when stop </a:t>
            </a:r>
            <a:r>
              <a:rPr lang="en-US" dirty="0" err="1" smtClean="0"/>
              <a:t>codon</a:t>
            </a:r>
            <a:r>
              <a:rPr lang="en-US" dirty="0" smtClean="0"/>
              <a:t> on the mRNA is reached</a:t>
            </a:r>
          </a:p>
          <a:p>
            <a:endParaRPr lang="en-US" dirty="0" smtClean="0"/>
          </a:p>
          <a:p>
            <a:r>
              <a:rPr lang="en-US" dirty="0" smtClean="0"/>
              <a:t>Polypeptide and machinery are separated</a:t>
            </a:r>
          </a:p>
          <a:p>
            <a:endParaRPr lang="en-US" dirty="0" smtClean="0"/>
          </a:p>
          <a:p>
            <a:r>
              <a:rPr lang="en-US" dirty="0" smtClean="0"/>
              <a:t>Polypeptide is released by a release factor protein by cutting it from the last </a:t>
            </a:r>
            <a:r>
              <a:rPr lang="en-US" dirty="0" err="1" smtClean="0"/>
              <a:t>tRNA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Polypeptide eventually folds into its 3D shape to carry out its function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Gene Expression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Refer to Figure 6.16 on pg 261 in your textbook</a:t>
            </a:r>
            <a:endParaRPr lang="en-CA" dirty="0"/>
          </a:p>
        </p:txBody>
      </p:sp>
      <p:pic>
        <p:nvPicPr>
          <p:cNvPr id="51202" name="Picture 2" descr="http://wpcontent.answcdn.com/wikipedia/commons/thumb/6/68/Central_Dogma_of_Molecular_Biochemistry_with_Enzymes.jpg/256px-Central_Dogma_of_Molecular_Biochemistry_with_Enzy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14421"/>
            <a:ext cx="4286280" cy="5240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Mutation</a:t>
            </a:r>
            <a:r>
              <a:rPr lang="en-US" dirty="0" smtClean="0"/>
              <a:t>: permanent change in nucleotide sequence of a cell’s DNA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Single-gene mutation</a:t>
            </a:r>
            <a:r>
              <a:rPr lang="en-US" dirty="0" smtClean="0"/>
              <a:t>: mutation that involves changes in the nucleotide sequence of </a:t>
            </a:r>
            <a:r>
              <a:rPr lang="en-US" i="1" dirty="0" smtClean="0"/>
              <a:t>one</a:t>
            </a:r>
            <a:r>
              <a:rPr lang="en-US" dirty="0" smtClean="0"/>
              <a:t> gene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Chromosomal mutation</a:t>
            </a:r>
            <a:r>
              <a:rPr lang="en-US" dirty="0" smtClean="0"/>
              <a:t>: mutation that involves changes in the </a:t>
            </a:r>
            <a:r>
              <a:rPr lang="en-US" dirty="0" smtClean="0"/>
              <a:t>chromosomes, and may involve </a:t>
            </a:r>
            <a:r>
              <a:rPr lang="en-US" i="1" dirty="0" smtClean="0"/>
              <a:t>many </a:t>
            </a:r>
            <a:r>
              <a:rPr lang="en-US" dirty="0" smtClean="0"/>
              <a:t>genes</a:t>
            </a:r>
            <a:endParaRPr lang="en-CA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Single-Gene Mutations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Point mutation</a:t>
            </a:r>
            <a:r>
              <a:rPr lang="en-US" dirty="0" smtClean="0"/>
              <a:t>: mutation where a single base pair gets substituted, inserted, or deleted</a:t>
            </a:r>
          </a:p>
          <a:p>
            <a:pPr lvl="1">
              <a:buNone/>
            </a:pPr>
            <a:r>
              <a:rPr lang="en-US" i="1" dirty="0" smtClean="0"/>
              <a:t>Remember </a:t>
            </a:r>
            <a:r>
              <a:rPr lang="en-US" dirty="0" smtClean="0"/>
              <a:t>that </a:t>
            </a:r>
            <a:r>
              <a:rPr lang="en-US" dirty="0" err="1" smtClean="0"/>
              <a:t>codons</a:t>
            </a:r>
            <a:r>
              <a:rPr lang="en-US" dirty="0" smtClean="0"/>
              <a:t> look at 3 nucleotides as a </a:t>
            </a:r>
            <a:r>
              <a:rPr lang="en-US" dirty="0" smtClean="0"/>
              <a:t>set in its reading frame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Insertions or </a:t>
            </a:r>
            <a:r>
              <a:rPr lang="en-US" dirty="0" smtClean="0"/>
              <a:t>deletions of a number of nucleotides not </a:t>
            </a:r>
            <a:r>
              <a:rPr lang="en-US" dirty="0" err="1" smtClean="0"/>
              <a:t>divisble</a:t>
            </a:r>
            <a:r>
              <a:rPr lang="en-US" dirty="0" smtClean="0"/>
              <a:t> by 3 can </a:t>
            </a:r>
            <a:r>
              <a:rPr lang="en-US" dirty="0" smtClean="0"/>
              <a:t>cause </a:t>
            </a:r>
            <a:r>
              <a:rPr lang="en-US" b="1" dirty="0" err="1" smtClean="0"/>
              <a:t>frameshift</a:t>
            </a:r>
            <a:r>
              <a:rPr lang="en-US" b="1" dirty="0" smtClean="0"/>
              <a:t> </a:t>
            </a:r>
            <a:r>
              <a:rPr lang="en-US" b="1" dirty="0" smtClean="0"/>
              <a:t>mutation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Frameshift</a:t>
            </a:r>
            <a:r>
              <a:rPr lang="en-US" b="1" dirty="0" smtClean="0"/>
              <a:t> mutation</a:t>
            </a:r>
            <a:r>
              <a:rPr lang="en-US" dirty="0" smtClean="0"/>
              <a:t>: results in a change in the reading frame</a:t>
            </a:r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Single-Gene Mutations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6229"/>
          <a:stretch>
            <a:fillRect/>
          </a:stretch>
        </p:blipFill>
        <p:spPr bwMode="auto">
          <a:xfrm>
            <a:off x="1714480" y="1428736"/>
            <a:ext cx="537686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 l="7076" t="54820"/>
          <a:stretch>
            <a:fillRect/>
          </a:stretch>
        </p:blipFill>
        <p:spPr bwMode="auto">
          <a:xfrm>
            <a:off x="1714480" y="4857760"/>
            <a:ext cx="562927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Single-Gene Mutations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57818" cy="504351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Silent mutation</a:t>
            </a:r>
            <a:r>
              <a:rPr lang="en-US" dirty="0" smtClean="0"/>
              <a:t>: mutation that does not change the amino acid sequence of a protein</a:t>
            </a:r>
          </a:p>
          <a:p>
            <a:pPr lvl="1">
              <a:buNone/>
            </a:pPr>
            <a:r>
              <a:rPr lang="en-US" i="1" dirty="0" smtClean="0"/>
              <a:t>Remember </a:t>
            </a:r>
            <a:r>
              <a:rPr lang="en-US" dirty="0" smtClean="0"/>
              <a:t>that </a:t>
            </a:r>
            <a:r>
              <a:rPr lang="en-US" dirty="0" smtClean="0"/>
              <a:t>the genetic code is redundant (i.e. more than one </a:t>
            </a:r>
            <a:r>
              <a:rPr lang="en-US" dirty="0" err="1" smtClean="0"/>
              <a:t>codon</a:t>
            </a:r>
            <a:r>
              <a:rPr lang="en-US" dirty="0" smtClean="0"/>
              <a:t> can code for the same amino acid)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Missense</a:t>
            </a:r>
            <a:r>
              <a:rPr lang="en-US" b="1" dirty="0" smtClean="0"/>
              <a:t> mutation</a:t>
            </a:r>
            <a:r>
              <a:rPr lang="en-US" dirty="0" smtClean="0"/>
              <a:t>: mutation that results in an altered amino acid sequence of a protein</a:t>
            </a:r>
          </a:p>
          <a:p>
            <a:pPr lvl="1">
              <a:buNone/>
            </a:pPr>
            <a:r>
              <a:rPr lang="en-US" dirty="0" smtClean="0"/>
              <a:t>Can be harmful because the unintended change in amino acid can affect the protein’s ability to function</a:t>
            </a:r>
          </a:p>
          <a:p>
            <a:endParaRPr lang="en-US" b="1" dirty="0" smtClean="0"/>
          </a:p>
          <a:p>
            <a:r>
              <a:rPr lang="en-US" b="1" dirty="0" smtClean="0"/>
              <a:t>Nonsense mutation</a:t>
            </a:r>
            <a:r>
              <a:rPr lang="en-US" dirty="0" smtClean="0"/>
              <a:t>: mutation that </a:t>
            </a:r>
            <a:r>
              <a:rPr lang="en-US" dirty="0" smtClean="0"/>
              <a:t>shortens a protein by introducing a stop </a:t>
            </a:r>
            <a:r>
              <a:rPr lang="en-US" dirty="0" err="1" smtClean="0"/>
              <a:t>codon</a:t>
            </a:r>
            <a:endParaRPr lang="en-US" dirty="0" smtClean="0"/>
          </a:p>
        </p:txBody>
      </p:sp>
      <p:pic>
        <p:nvPicPr>
          <p:cNvPr id="55298" name="Picture 2" descr="http://bio1151.nicerweb.com/Locked/media/ch17/17_23-PointMutationT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33500"/>
            <a:ext cx="38100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</a:t>
            </a:r>
            <a:endParaRPr lang="en-CA" dirty="0"/>
          </a:p>
        </p:txBody>
      </p:sp>
      <p:pic>
        <p:nvPicPr>
          <p:cNvPr id="58373" name="Picture 5" descr="http://classconnection.s3.amazonaws.com/873/flashcards/810873/png/screen_shot_2012-02-03_at_11.47.55_pm1328334503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9" y="2214554"/>
            <a:ext cx="9095541" cy="4643446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r>
              <a:rPr lang="en-US" dirty="0" smtClean="0"/>
              <a:t>Pg. 263 Figure 6.19</a:t>
            </a:r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Mutagens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5043510"/>
          </a:xfrm>
        </p:spPr>
        <p:txBody>
          <a:bodyPr>
            <a:normAutofit/>
          </a:bodyPr>
          <a:lstStyle/>
          <a:p>
            <a:r>
              <a:rPr lang="en-US" b="1" dirty="0" smtClean="0"/>
              <a:t>Mutagens</a:t>
            </a:r>
            <a:r>
              <a:rPr lang="en-US" dirty="0" smtClean="0"/>
              <a:t>: substance or event that increases rate of changes to the DNA sequence of an organism’s genome</a:t>
            </a:r>
          </a:p>
          <a:p>
            <a:pPr lvl="1"/>
            <a:r>
              <a:rPr lang="en-US" dirty="0" smtClean="0"/>
              <a:t>i.e. something that increases rate of mutation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e.g. X-rays, UV, nitrites, gasoline fumes, cigarette </a:t>
            </a:r>
            <a:r>
              <a:rPr lang="en-US" dirty="0" err="1" smtClean="0"/>
              <a:t>smoak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 descr="http://biochemist01.files.wordpress.com/2013/04/central-dog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02738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266 #3, 7, 8, 10, 12, 13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43050"/>
            <a:ext cx="4686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tRNAs</a:t>
            </a:r>
            <a:r>
              <a:rPr lang="en-US" dirty="0" smtClean="0"/>
              <a:t>: Transfer RNAs</a:t>
            </a:r>
          </a:p>
          <a:p>
            <a:pPr>
              <a:buNone/>
            </a:pPr>
            <a:r>
              <a:rPr lang="en-CA" sz="2400" dirty="0" smtClean="0"/>
              <a:t>Short, single-stranded RNA molecules </a:t>
            </a:r>
          </a:p>
          <a:p>
            <a:pPr>
              <a:buNone/>
            </a:pPr>
            <a:r>
              <a:rPr lang="en-CA" sz="2400" dirty="0" smtClean="0"/>
              <a:t>74 to 95 nucleotides long </a:t>
            </a:r>
          </a:p>
          <a:p>
            <a:pPr>
              <a:buNone/>
            </a:pPr>
            <a:r>
              <a:rPr lang="en-CA" sz="2400" dirty="0" err="1" smtClean="0"/>
              <a:t>tRNAs</a:t>
            </a:r>
            <a:r>
              <a:rPr lang="en-CA" sz="2400" dirty="0" smtClean="0"/>
              <a:t> carry some modified bases </a:t>
            </a:r>
          </a:p>
          <a:p>
            <a:pPr>
              <a:buNone/>
            </a:pPr>
            <a:r>
              <a:rPr lang="en-CA" sz="2400" dirty="0" smtClean="0"/>
              <a:t>produced by chemical alterations of </a:t>
            </a:r>
          </a:p>
          <a:p>
            <a:pPr>
              <a:buNone/>
            </a:pPr>
            <a:r>
              <a:rPr lang="en-CA" sz="2400" dirty="0" smtClean="0"/>
              <a:t>the A,G,C and U nucleotides</a:t>
            </a:r>
          </a:p>
          <a:p>
            <a:pPr>
              <a:buNone/>
            </a:pPr>
            <a:r>
              <a:rPr lang="en-CA" sz="2400" dirty="0" smtClean="0"/>
              <a:t>Each </a:t>
            </a:r>
            <a:r>
              <a:rPr lang="en-CA" sz="2400" dirty="0" err="1" smtClean="0"/>
              <a:t>tRNA</a:t>
            </a:r>
            <a:r>
              <a:rPr lang="en-CA" sz="2400" dirty="0" smtClean="0"/>
              <a:t> carries one particular </a:t>
            </a:r>
          </a:p>
          <a:p>
            <a:pPr>
              <a:buNone/>
            </a:pPr>
            <a:r>
              <a:rPr lang="en-CA" sz="2400" dirty="0" smtClean="0"/>
              <a:t>amino acid</a:t>
            </a:r>
            <a:endParaRPr lang="en-CA" sz="2400" dirty="0"/>
          </a:p>
        </p:txBody>
      </p:sp>
      <p:pic>
        <p:nvPicPr>
          <p:cNvPr id="41986" name="Picture 2" descr="http://upload.wikimedia.org/wikipedia/commons/thumb/0/0f/Peptide_syn.png/250px-Peptide_sy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391" y="1428736"/>
            <a:ext cx="4234203" cy="270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9063"/>
            <a:ext cx="8580679" cy="65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tRNAs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43050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Base pairing between an mRNA </a:t>
            </a:r>
            <a:r>
              <a:rPr lang="en-CA" dirty="0" err="1" smtClean="0"/>
              <a:t>codon</a:t>
            </a:r>
            <a:r>
              <a:rPr lang="en-CA" dirty="0" smtClean="0"/>
              <a:t> and a </a:t>
            </a:r>
          </a:p>
          <a:p>
            <a:pPr>
              <a:buNone/>
            </a:pPr>
            <a:r>
              <a:rPr lang="en-CA" dirty="0" err="1" smtClean="0"/>
              <a:t>tRNA</a:t>
            </a:r>
            <a:r>
              <a:rPr lang="en-CA" dirty="0" smtClean="0"/>
              <a:t> </a:t>
            </a:r>
            <a:r>
              <a:rPr lang="en-CA" dirty="0" err="1" smtClean="0"/>
              <a:t>anticodon</a:t>
            </a:r>
            <a:r>
              <a:rPr lang="en-CA" dirty="0" smtClean="0"/>
              <a:t> determines where an amino acid </a:t>
            </a:r>
          </a:p>
          <a:p>
            <a:pPr>
              <a:buNone/>
            </a:pPr>
            <a:r>
              <a:rPr lang="en-CA" dirty="0" smtClean="0"/>
              <a:t>becomes incorporated in a growing polypeptide</a:t>
            </a:r>
          </a:p>
          <a:p>
            <a:pPr>
              <a:buNone/>
            </a:pPr>
            <a:r>
              <a:rPr lang="en-CA" dirty="0" smtClean="0"/>
              <a:t> - not a function of the </a:t>
            </a:r>
            <a:r>
              <a:rPr lang="en-CA" dirty="0" err="1" smtClean="0"/>
              <a:t>aa</a:t>
            </a:r>
            <a:r>
              <a:rPr lang="en-CA" dirty="0" smtClean="0"/>
              <a:t>, but rather the </a:t>
            </a:r>
            <a:r>
              <a:rPr lang="en-CA" dirty="0" err="1" smtClean="0"/>
              <a:t>tRNA</a:t>
            </a:r>
            <a:endParaRPr lang="en-CA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4210050"/>
            <a:ext cx="50387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upload.wikimedia.org/wikipedia/commons/thumb/0/0f/Peptide_syn.png/250px-Peptide_sy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06240"/>
            <a:ext cx="4143372" cy="2651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43050"/>
            <a:ext cx="335758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Ribosomes</a:t>
            </a:r>
            <a:r>
              <a:rPr lang="en-US" b="1" dirty="0" smtClean="0"/>
              <a:t>:</a:t>
            </a:r>
            <a:endParaRPr lang="en-CA" b="1" dirty="0" smtClean="0"/>
          </a:p>
          <a:p>
            <a:pPr>
              <a:buNone/>
            </a:pPr>
            <a:r>
              <a:rPr lang="en-CA" sz="2800" dirty="0" smtClean="0"/>
              <a:t>Sites </a:t>
            </a:r>
            <a:r>
              <a:rPr lang="en-CA" sz="2800" dirty="0" smtClean="0"/>
              <a:t>of protein synthesis</a:t>
            </a:r>
          </a:p>
          <a:p>
            <a:pPr>
              <a:buNone/>
            </a:pPr>
            <a:r>
              <a:rPr lang="en-CA" sz="2800" dirty="0" smtClean="0"/>
              <a:t>Complex structures </a:t>
            </a:r>
            <a:r>
              <a:rPr lang="en-CA" sz="2800" dirty="0" smtClean="0"/>
              <a:t>composed of </a:t>
            </a:r>
            <a:r>
              <a:rPr lang="en-CA" sz="2800" dirty="0" smtClean="0"/>
              <a:t>protein and </a:t>
            </a:r>
            <a:r>
              <a:rPr lang="en-CA" sz="2800" dirty="0" smtClean="0"/>
              <a:t>RNA</a:t>
            </a:r>
          </a:p>
          <a:p>
            <a:pPr>
              <a:buNone/>
            </a:pPr>
            <a:r>
              <a:rPr lang="en-US" sz="2800" dirty="0" smtClean="0"/>
              <a:t>Has attachment sites for mRNA and </a:t>
            </a:r>
            <a:r>
              <a:rPr lang="en-US" sz="2800" dirty="0" err="1" smtClean="0"/>
              <a:t>tRNA</a:t>
            </a:r>
            <a:endParaRPr lang="en-CA" sz="20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535385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blogs.scientificamerican.com/scicurious-brain/files/2013/04/ribosome-pb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429001"/>
          </a:xfrm>
          <a:prstGeom prst="rect">
            <a:avLst/>
          </a:prstGeom>
          <a:noFill/>
        </p:spPr>
      </p:pic>
      <p:pic>
        <p:nvPicPr>
          <p:cNvPr id="46084" name="Picture 4" descr="http://13morima.files.wordpress.com/2011/11/07-17a_polyribosome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031" y="3429000"/>
            <a:ext cx="490896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Events of Translation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divided into 3 phases:</a:t>
            </a:r>
          </a:p>
          <a:p>
            <a:pPr lvl="1"/>
            <a:r>
              <a:rPr lang="en-US" dirty="0" smtClean="0"/>
              <a:t>Initiation</a:t>
            </a:r>
          </a:p>
          <a:p>
            <a:pPr lvl="1"/>
            <a:r>
              <a:rPr lang="en-US" dirty="0" smtClean="0"/>
              <a:t>Elongation</a:t>
            </a:r>
          </a:p>
          <a:p>
            <a:pPr lvl="1"/>
            <a:r>
              <a:rPr lang="en-US" dirty="0" smtClean="0"/>
              <a:t>Termination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  <a:endParaRPr lang="en-CA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6633" t="22059" r="35014" b="52205"/>
          <a:stretch>
            <a:fillRect/>
          </a:stretch>
        </p:blipFill>
        <p:spPr bwMode="auto">
          <a:xfrm>
            <a:off x="428596" y="1285860"/>
            <a:ext cx="385765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66" y="3429000"/>
            <a:ext cx="8358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Small ribosomal subunit binds to start </a:t>
            </a:r>
            <a:r>
              <a:rPr lang="en-CA" sz="2400" dirty="0" err="1" smtClean="0"/>
              <a:t>codon</a:t>
            </a:r>
            <a:r>
              <a:rPr lang="en-CA" sz="2400" dirty="0" smtClean="0"/>
              <a:t>: AUG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First </a:t>
            </a:r>
            <a:r>
              <a:rPr lang="en-US" sz="2400" dirty="0" err="1" smtClean="0"/>
              <a:t>tRNA</a:t>
            </a:r>
            <a:r>
              <a:rPr lang="en-US" sz="2400" dirty="0" smtClean="0"/>
              <a:t> that binds is initiator with its UAC </a:t>
            </a:r>
            <a:r>
              <a:rPr lang="en-US" sz="2400" dirty="0" err="1" smtClean="0"/>
              <a:t>anticodon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smtClean="0"/>
              <a:t>ribosome has 3 sites for </a:t>
            </a:r>
            <a:r>
              <a:rPr lang="en-US" sz="2400" dirty="0" err="1" smtClean="0"/>
              <a:t>tRNA</a:t>
            </a:r>
            <a:r>
              <a:rPr lang="en-US" sz="2400" dirty="0" smtClean="0"/>
              <a:t> attachment: 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	A site, P site, E site (amino acid, peptide, exit)</a:t>
            </a:r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r>
              <a:rPr lang="en-US" sz="2400" dirty="0" smtClean="0"/>
              <a:t>At initiation, initiator </a:t>
            </a:r>
            <a:r>
              <a:rPr lang="en-US" sz="2400" dirty="0" err="1" smtClean="0"/>
              <a:t>tRNA</a:t>
            </a:r>
            <a:r>
              <a:rPr lang="en-US" sz="2400" dirty="0" smtClean="0"/>
              <a:t> binds to P site.</a:t>
            </a:r>
            <a:endParaRPr lang="en-CA" sz="2400" dirty="0" smtClean="0"/>
          </a:p>
        </p:txBody>
      </p:sp>
      <p:pic>
        <p:nvPicPr>
          <p:cNvPr id="48132" name="Picture 4" descr="http://img.sparknotes.com/figures/F/f88cd44dc6a50ffa6b94cdb9d213894e/initiation_comple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71546"/>
            <a:ext cx="3000368" cy="214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Translation</vt:lpstr>
      <vt:lpstr>Slide 2</vt:lpstr>
      <vt:lpstr>tRNAs</vt:lpstr>
      <vt:lpstr>Slide 4</vt:lpstr>
      <vt:lpstr>tRNAs</vt:lpstr>
      <vt:lpstr>Ribosomes</vt:lpstr>
      <vt:lpstr>Slide 7</vt:lpstr>
      <vt:lpstr>Molecular Events of Translation</vt:lpstr>
      <vt:lpstr>Initiation</vt:lpstr>
      <vt:lpstr>Elongation</vt:lpstr>
      <vt:lpstr>Elongation</vt:lpstr>
      <vt:lpstr>Termination</vt:lpstr>
      <vt:lpstr>Review of Gene Expression</vt:lpstr>
      <vt:lpstr>Mutations</vt:lpstr>
      <vt:lpstr>Single-Gene Mutations</vt:lpstr>
      <vt:lpstr>Single-Gene Mutations</vt:lpstr>
      <vt:lpstr>Single-Gene Mutations</vt:lpstr>
      <vt:lpstr>Chromosomal mutation</vt:lpstr>
      <vt:lpstr>Mutagens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in Living Systems A very basic overview</dc:title>
  <dc:creator>PowerChoi</dc:creator>
  <cp:lastModifiedBy>PowerChoi</cp:lastModifiedBy>
  <cp:revision>100</cp:revision>
  <dcterms:created xsi:type="dcterms:W3CDTF">2013-05-13T04:41:49Z</dcterms:created>
  <dcterms:modified xsi:type="dcterms:W3CDTF">2013-05-18T10:14:05Z</dcterms:modified>
</cp:coreProperties>
</file>