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7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6.2</a:t>
            </a:r>
            <a:endParaRPr lang="en-US" dirty="0" smtClean="0"/>
          </a:p>
          <a:p>
            <a:r>
              <a:rPr lang="en-US" sz="2000" dirty="0" smtClean="0"/>
              <a:t>McGraw-Hill Ryerson</a:t>
            </a:r>
          </a:p>
          <a:p>
            <a:r>
              <a:rPr lang="en-US" sz="2000" dirty="0" smtClean="0"/>
              <a:t>Biology 12</a:t>
            </a:r>
            <a:r>
              <a:rPr lang="en-CA" sz="2000" dirty="0" smtClean="0"/>
              <a:t> (2011)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sz="3600" b="1" dirty="0" smtClean="0"/>
              <a:t>2. Addition of 100-200 Adenosines to the 3’ </a:t>
            </a:r>
            <a:r>
              <a:rPr lang="en-CA" sz="3600" b="1" dirty="0" smtClean="0"/>
              <a:t>end</a:t>
            </a:r>
            <a:r>
              <a:rPr lang="en-CA" sz="3600" b="1" dirty="0" smtClean="0"/>
              <a:t>, known as the poly-A tail. </a:t>
            </a:r>
          </a:p>
          <a:p>
            <a:pPr>
              <a:buNone/>
            </a:pPr>
            <a:r>
              <a:rPr lang="en-CA" dirty="0" smtClean="0"/>
              <a:t>     NOT encoded by the gene.</a:t>
            </a:r>
          </a:p>
          <a:p>
            <a:pPr>
              <a:buNone/>
            </a:pPr>
            <a:r>
              <a:rPr lang="en-CA" dirty="0" smtClean="0"/>
              <a:t>     First, </a:t>
            </a:r>
            <a:r>
              <a:rPr lang="en-CA" dirty="0" err="1" smtClean="0"/>
              <a:t>ribonuclease</a:t>
            </a:r>
            <a:r>
              <a:rPr lang="en-CA" dirty="0" smtClean="0"/>
              <a:t> cleaves the primary transcript to</a:t>
            </a:r>
          </a:p>
          <a:p>
            <a:pPr>
              <a:buNone/>
            </a:pPr>
            <a:r>
              <a:rPr lang="en-CA" dirty="0" smtClean="0"/>
              <a:t>     form a new 3’ end (sequence AAUAAA is encoded 11 to </a:t>
            </a:r>
          </a:p>
          <a:p>
            <a:pPr>
              <a:buNone/>
            </a:pPr>
            <a:r>
              <a:rPr lang="en-CA" dirty="0" smtClean="0"/>
              <a:t>     30 nucleotides upstream of the position where the tail is </a:t>
            </a:r>
          </a:p>
          <a:p>
            <a:pPr>
              <a:buNone/>
            </a:pPr>
            <a:r>
              <a:rPr lang="en-CA" dirty="0" smtClean="0"/>
              <a:t>     added).</a:t>
            </a:r>
          </a:p>
          <a:p>
            <a:pPr>
              <a:buNone/>
            </a:pPr>
            <a:r>
              <a:rPr lang="en-CA" dirty="0" smtClean="0"/>
              <a:t>     Then poly-A polymerase adds As onto this new 3’ end. </a:t>
            </a:r>
          </a:p>
          <a:p>
            <a:pPr>
              <a:buNone/>
            </a:pPr>
            <a:r>
              <a:rPr lang="en-CA" dirty="0" smtClean="0"/>
              <a:t>     Thought to stabilize mRNA (prevent degradation) and</a:t>
            </a:r>
          </a:p>
          <a:p>
            <a:pPr>
              <a:buNone/>
            </a:pPr>
            <a:r>
              <a:rPr lang="en-CA" dirty="0" smtClean="0"/>
              <a:t>     aid efficiency of translation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7643866" cy="552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800" b="1" dirty="0" smtClean="0"/>
              <a:t>3. RNA splicing – removal of </a:t>
            </a:r>
            <a:r>
              <a:rPr lang="en-CA" sz="2800" b="1" dirty="0" err="1" smtClean="0"/>
              <a:t>introns</a:t>
            </a:r>
            <a:r>
              <a:rPr lang="en-CA" sz="2800" b="1" dirty="0" smtClean="0"/>
              <a:t>  </a:t>
            </a:r>
          </a:p>
          <a:p>
            <a:pPr>
              <a:buNone/>
            </a:pPr>
            <a:r>
              <a:rPr lang="en-CA" sz="2400" dirty="0" smtClean="0"/>
              <a:t>	</a:t>
            </a:r>
            <a:r>
              <a:rPr lang="en-CA" sz="2400" b="1" u="sng" dirty="0" err="1" smtClean="0"/>
              <a:t>Exons</a:t>
            </a:r>
            <a:r>
              <a:rPr lang="en-CA" sz="2400" b="1" u="sng" dirty="0" smtClean="0"/>
              <a:t> </a:t>
            </a:r>
            <a:r>
              <a:rPr lang="en-CA" sz="2400" dirty="0" smtClean="0"/>
              <a:t>– sequences found in both a gene’s DNA and </a:t>
            </a:r>
            <a:r>
              <a:rPr lang="en-CA" sz="2400" dirty="0" smtClean="0"/>
              <a:t>in the </a:t>
            </a:r>
            <a:r>
              <a:rPr lang="en-CA" sz="2400" dirty="0" smtClean="0"/>
              <a:t>mature mRNA. </a:t>
            </a:r>
            <a:r>
              <a:rPr lang="en-CA" sz="2400" dirty="0" err="1" smtClean="0"/>
              <a:t>Exons</a:t>
            </a:r>
            <a:r>
              <a:rPr lang="en-CA" sz="2400" dirty="0" smtClean="0"/>
              <a:t> are coding sequences for </a:t>
            </a:r>
            <a:r>
              <a:rPr lang="en-CA" sz="2400" dirty="0" smtClean="0"/>
              <a:t>the protein </a:t>
            </a:r>
            <a:r>
              <a:rPr lang="en-CA" sz="2400" dirty="0" smtClean="0"/>
              <a:t>product</a:t>
            </a:r>
          </a:p>
          <a:p>
            <a:pPr>
              <a:buNone/>
            </a:pPr>
            <a:r>
              <a:rPr lang="en-CA" sz="2400" dirty="0" smtClean="0"/>
              <a:t>	</a:t>
            </a:r>
            <a:r>
              <a:rPr lang="en-CA" sz="2400" b="1" u="sng" dirty="0" err="1" smtClean="0"/>
              <a:t>Introns</a:t>
            </a:r>
            <a:r>
              <a:rPr lang="en-CA" sz="2400" dirty="0" smtClean="0"/>
              <a:t> </a:t>
            </a:r>
            <a:r>
              <a:rPr lang="en-CA" sz="2400" dirty="0" smtClean="0"/>
              <a:t>– sequences found in a gene’s DNA but NOT </a:t>
            </a:r>
            <a:r>
              <a:rPr lang="en-CA" sz="2400" dirty="0" smtClean="0"/>
              <a:t>in the </a:t>
            </a:r>
            <a:r>
              <a:rPr lang="en-CA" sz="2400" dirty="0" smtClean="0"/>
              <a:t>mature mRNA. They are removed from the </a:t>
            </a:r>
            <a:r>
              <a:rPr lang="en-CA" sz="2400" dirty="0" smtClean="0"/>
              <a:t>primary transcript</a:t>
            </a:r>
            <a:r>
              <a:rPr lang="en-CA" sz="2400" dirty="0" smtClean="0"/>
              <a:t>. </a:t>
            </a:r>
          </a:p>
          <a:p>
            <a:pPr>
              <a:buNone/>
            </a:pPr>
            <a:endParaRPr lang="en-CA" sz="2400" dirty="0" smtClean="0"/>
          </a:p>
          <a:p>
            <a:pPr>
              <a:buNone/>
            </a:pPr>
            <a:r>
              <a:rPr lang="en-CA" sz="2400" dirty="0" smtClean="0"/>
              <a:t>Splicing </a:t>
            </a:r>
            <a:r>
              <a:rPr lang="en-CA" sz="2400" dirty="0" smtClean="0"/>
              <a:t>is usually carried out by a complex</a:t>
            </a:r>
          </a:p>
          <a:p>
            <a:pPr>
              <a:buNone/>
            </a:pPr>
            <a:r>
              <a:rPr lang="en-CA" sz="2400" dirty="0" smtClean="0"/>
              <a:t>known as the </a:t>
            </a:r>
            <a:r>
              <a:rPr lang="en-CA" sz="2400" dirty="0" err="1" smtClean="0"/>
              <a:t>spliceosome</a:t>
            </a:r>
            <a:r>
              <a:rPr lang="en-CA" sz="2400" dirty="0" smtClean="0"/>
              <a:t>, although some</a:t>
            </a:r>
          </a:p>
          <a:p>
            <a:pPr>
              <a:buNone/>
            </a:pPr>
            <a:r>
              <a:rPr lang="en-CA" sz="2400" dirty="0" smtClean="0"/>
              <a:t>RNA transcripts are self-splicing</a:t>
            </a:r>
            <a:endParaRPr lang="en-C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600200"/>
            <a:ext cx="4429156" cy="4972072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 RNA splicing – removal of </a:t>
            </a:r>
            <a:r>
              <a:rPr lang="en-CA" dirty="0" err="1" smtClean="0"/>
              <a:t>intron</a:t>
            </a:r>
            <a:r>
              <a:rPr lang="en-CA" dirty="0" smtClean="0"/>
              <a:t> </a:t>
            </a:r>
            <a:r>
              <a:rPr lang="en-CA" dirty="0" smtClean="0"/>
              <a:t>sequences</a:t>
            </a:r>
          </a:p>
          <a:p>
            <a:endParaRPr lang="en-US" dirty="0" smtClean="0"/>
          </a:p>
          <a:p>
            <a:pPr>
              <a:buNone/>
            </a:pPr>
            <a:r>
              <a:rPr lang="en-CA" b="1" u="sng" dirty="0" err="1" smtClean="0"/>
              <a:t>Exons</a:t>
            </a:r>
            <a:r>
              <a:rPr lang="en-CA" b="1" u="sng" dirty="0" smtClean="0"/>
              <a:t> </a:t>
            </a:r>
            <a:r>
              <a:rPr lang="en-CA" dirty="0" smtClean="0"/>
              <a:t>– amino acid coding regions</a:t>
            </a:r>
          </a:p>
          <a:p>
            <a:pPr>
              <a:buNone/>
            </a:pPr>
            <a:r>
              <a:rPr lang="en-CA" dirty="0" smtClean="0"/>
              <a:t>They contain expressed sequences found in both </a:t>
            </a:r>
            <a:r>
              <a:rPr lang="en-CA" dirty="0" smtClean="0"/>
              <a:t>a gene’s </a:t>
            </a:r>
            <a:r>
              <a:rPr lang="en-CA" dirty="0" smtClean="0"/>
              <a:t>DNA and in the mature mRNA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u="sng" dirty="0" err="1" smtClean="0"/>
              <a:t>Introns</a:t>
            </a:r>
            <a:r>
              <a:rPr lang="en-CA" b="1" u="sng" dirty="0" smtClean="0"/>
              <a:t> </a:t>
            </a:r>
            <a:r>
              <a:rPr lang="en-CA" dirty="0" smtClean="0"/>
              <a:t>– non-amino acid coding regions</a:t>
            </a:r>
          </a:p>
          <a:p>
            <a:pPr>
              <a:buNone/>
            </a:pPr>
            <a:r>
              <a:rPr lang="en-CA" dirty="0" smtClean="0"/>
              <a:t>They contain intervening </a:t>
            </a:r>
            <a:r>
              <a:rPr lang="en-CA" dirty="0" smtClean="0"/>
              <a:t>sequences </a:t>
            </a:r>
            <a:r>
              <a:rPr lang="en-CA" dirty="0" smtClean="0"/>
              <a:t>found in a </a:t>
            </a:r>
            <a:r>
              <a:rPr lang="en-CA" dirty="0" smtClean="0"/>
              <a:t>gene’s DNA </a:t>
            </a:r>
            <a:r>
              <a:rPr lang="en-CA" dirty="0" smtClean="0"/>
              <a:t>but not in the mature </a:t>
            </a:r>
            <a:r>
              <a:rPr lang="en-CA" dirty="0" smtClean="0"/>
              <a:t>mRNA</a:t>
            </a:r>
            <a:endParaRPr lang="en-CA" dirty="0"/>
          </a:p>
        </p:txBody>
      </p:sp>
      <p:pic>
        <p:nvPicPr>
          <p:cNvPr id="25605" name="Picture 5" descr="http://www.phschool.com/science/biology_place/biocoach/images/transcription/euspli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2849" y="2143116"/>
            <a:ext cx="4511151" cy="3490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14422"/>
            <a:ext cx="9072594" cy="538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Why are </a:t>
            </a:r>
            <a:r>
              <a:rPr lang="en-CA" dirty="0" err="1" smtClean="0"/>
              <a:t>introns</a:t>
            </a:r>
            <a:r>
              <a:rPr lang="en-CA" dirty="0" smtClean="0"/>
              <a:t> present 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Allow for alternative splicing </a:t>
            </a:r>
            <a:r>
              <a:rPr lang="en-CA" dirty="0" smtClean="0"/>
              <a:t>: </a:t>
            </a:r>
            <a:r>
              <a:rPr lang="en-CA" dirty="0" smtClean="0"/>
              <a:t>in some </a:t>
            </a:r>
          </a:p>
          <a:p>
            <a:pPr>
              <a:buNone/>
            </a:pPr>
            <a:r>
              <a:rPr lang="en-CA" dirty="0" smtClean="0"/>
              <a:t>cases, splicing may occur between the</a:t>
            </a:r>
          </a:p>
          <a:p>
            <a:pPr>
              <a:buNone/>
            </a:pPr>
            <a:r>
              <a:rPr lang="en-CA" dirty="0" smtClean="0"/>
              <a:t>splice donor site of one </a:t>
            </a:r>
            <a:r>
              <a:rPr lang="en-CA" dirty="0" err="1" smtClean="0"/>
              <a:t>intron</a:t>
            </a:r>
            <a:r>
              <a:rPr lang="en-CA" dirty="0" smtClean="0"/>
              <a:t> and the </a:t>
            </a:r>
          </a:p>
          <a:p>
            <a:pPr>
              <a:buNone/>
            </a:pPr>
            <a:r>
              <a:rPr lang="en-CA" dirty="0" smtClean="0"/>
              <a:t>acceptor site of a different </a:t>
            </a:r>
            <a:r>
              <a:rPr lang="en-CA" dirty="0" err="1" smtClean="0"/>
              <a:t>intron</a:t>
            </a:r>
            <a:r>
              <a:rPr lang="en-CA" dirty="0" smtClean="0"/>
              <a:t> </a:t>
            </a:r>
          </a:p>
          <a:p>
            <a:pPr>
              <a:buNone/>
            </a:pPr>
            <a:r>
              <a:rPr lang="en-CA" dirty="0" smtClean="0"/>
              <a:t>downstream. 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Produces </a:t>
            </a:r>
            <a:r>
              <a:rPr lang="en-CA" dirty="0" smtClean="0"/>
              <a:t>different mature </a:t>
            </a:r>
          </a:p>
          <a:p>
            <a:pPr>
              <a:buNone/>
            </a:pPr>
            <a:r>
              <a:rPr lang="en-CA" dirty="0" smtClean="0"/>
              <a:t>mRNA molecules that may encode related </a:t>
            </a:r>
          </a:p>
          <a:p>
            <a:pPr>
              <a:buNone/>
            </a:pPr>
            <a:r>
              <a:rPr lang="en-CA" dirty="0" smtClean="0"/>
              <a:t>proteins with different, though partially </a:t>
            </a:r>
          </a:p>
          <a:p>
            <a:pPr>
              <a:buNone/>
            </a:pPr>
            <a:r>
              <a:rPr lang="en-CA" dirty="0" smtClean="0"/>
              <a:t>overlapping amino acid sequences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8572560" cy="669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Why are </a:t>
            </a:r>
            <a:r>
              <a:rPr lang="en-CA" dirty="0" err="1" smtClean="0"/>
              <a:t>introns</a:t>
            </a:r>
            <a:r>
              <a:rPr lang="en-CA" dirty="0" smtClean="0"/>
              <a:t> present 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Allow for trans-splicing </a:t>
            </a:r>
            <a:r>
              <a:rPr lang="en-CA" dirty="0" smtClean="0"/>
              <a:t>: a form of</a:t>
            </a:r>
          </a:p>
          <a:p>
            <a:pPr>
              <a:buNone/>
            </a:pPr>
            <a:r>
              <a:rPr lang="en-CA" dirty="0" smtClean="0"/>
              <a:t>alternative splicing in which an </a:t>
            </a:r>
            <a:r>
              <a:rPr lang="en-CA" dirty="0" err="1" smtClean="0"/>
              <a:t>exon</a:t>
            </a:r>
            <a:r>
              <a:rPr lang="en-CA" dirty="0" smtClean="0"/>
              <a:t> </a:t>
            </a:r>
          </a:p>
          <a:p>
            <a:pPr>
              <a:buNone/>
            </a:pPr>
            <a:r>
              <a:rPr lang="en-CA" dirty="0" smtClean="0"/>
              <a:t>from one transcript can be joined to an</a:t>
            </a:r>
          </a:p>
          <a:p>
            <a:pPr>
              <a:buNone/>
            </a:pPr>
            <a:r>
              <a:rPr lang="en-CA" dirty="0" err="1" smtClean="0"/>
              <a:t>exon</a:t>
            </a:r>
            <a:r>
              <a:rPr lang="en-CA" dirty="0" smtClean="0"/>
              <a:t> from a different transcript (from 2</a:t>
            </a:r>
          </a:p>
          <a:p>
            <a:pPr>
              <a:buNone/>
            </a:pPr>
            <a:r>
              <a:rPr lang="en-CA" dirty="0" smtClean="0"/>
              <a:t>genes)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l="777"/>
          <a:stretch>
            <a:fillRect/>
          </a:stretch>
        </p:blipFill>
        <p:spPr bwMode="auto">
          <a:xfrm>
            <a:off x="0" y="214290"/>
            <a:ext cx="912629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Pg. 256</a:t>
            </a:r>
            <a:r>
              <a:rPr lang="en-CA" dirty="0" smtClean="0"/>
              <a:t> # 2-7, 9, 10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dirty="0" smtClean="0"/>
              <a:t>The process by which the polymerization</a:t>
            </a:r>
          </a:p>
          <a:p>
            <a:pPr>
              <a:buNone/>
            </a:pPr>
            <a:r>
              <a:rPr lang="en-CA" dirty="0" smtClean="0"/>
              <a:t>of </a:t>
            </a:r>
            <a:r>
              <a:rPr lang="en-CA" dirty="0" err="1" smtClean="0"/>
              <a:t>ribonucleotides</a:t>
            </a:r>
            <a:r>
              <a:rPr lang="en-CA" dirty="0" smtClean="0"/>
              <a:t> guided by complementary</a:t>
            </a:r>
          </a:p>
          <a:p>
            <a:pPr>
              <a:buNone/>
            </a:pPr>
            <a:r>
              <a:rPr lang="en-CA" dirty="0" smtClean="0"/>
              <a:t>base pairing produces an RNA transcript of</a:t>
            </a:r>
          </a:p>
          <a:p>
            <a:pPr>
              <a:buNone/>
            </a:pPr>
            <a:r>
              <a:rPr lang="en-CA" dirty="0" smtClean="0"/>
              <a:t>a gene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Nucleotides </a:t>
            </a:r>
            <a:r>
              <a:rPr lang="en-CA" dirty="0" smtClean="0"/>
              <a:t>are added in the 5’-to-3’ </a:t>
            </a:r>
          </a:p>
          <a:p>
            <a:pPr>
              <a:buNone/>
            </a:pPr>
            <a:r>
              <a:rPr lang="en-CA" dirty="0" smtClean="0"/>
              <a:t>direction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err="1" smtClean="0"/>
              <a:t>Uracil</a:t>
            </a:r>
            <a:r>
              <a:rPr lang="en-CA" dirty="0" smtClean="0"/>
              <a:t> </a:t>
            </a:r>
            <a:r>
              <a:rPr lang="en-CA" dirty="0" smtClean="0"/>
              <a:t>is incorporated in place of Thymine </a:t>
            </a:r>
          </a:p>
          <a:p>
            <a:pPr>
              <a:buNone/>
            </a:pPr>
            <a:r>
              <a:rPr lang="en-CA" dirty="0" smtClean="0"/>
              <a:t>in RNA (both pair with Adenine)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b="1" dirty="0" smtClean="0"/>
              <a:t>RNA polymerase </a:t>
            </a:r>
            <a:r>
              <a:rPr lang="en-CA" dirty="0" smtClean="0"/>
              <a:t>– the enzyme that </a:t>
            </a:r>
            <a:r>
              <a:rPr lang="en-CA" dirty="0" smtClean="0"/>
              <a:t> catalyzes transcription;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Also unwinds and opens a section of the double helix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Promoters </a:t>
            </a:r>
            <a:r>
              <a:rPr lang="en-CA" dirty="0" smtClean="0"/>
              <a:t>– DNA sequences near the </a:t>
            </a:r>
            <a:r>
              <a:rPr lang="en-CA" dirty="0" smtClean="0"/>
              <a:t>beginnings </a:t>
            </a:r>
            <a:r>
              <a:rPr lang="en-CA" dirty="0" smtClean="0"/>
              <a:t>of genes that signal </a:t>
            </a:r>
            <a:r>
              <a:rPr lang="en-CA" dirty="0" smtClean="0"/>
              <a:t>RNA polymerase </a:t>
            </a:r>
            <a:r>
              <a:rPr lang="en-CA" dirty="0" smtClean="0"/>
              <a:t>where to begin transcription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Terminators </a:t>
            </a:r>
            <a:r>
              <a:rPr lang="en-CA" dirty="0" smtClean="0"/>
              <a:t>– Sequences in the RNA </a:t>
            </a:r>
            <a:r>
              <a:rPr lang="en-CA" dirty="0" smtClean="0"/>
              <a:t>products </a:t>
            </a:r>
            <a:r>
              <a:rPr lang="en-CA" dirty="0" smtClean="0"/>
              <a:t>that tell RNA polymerase where </a:t>
            </a:r>
            <a:r>
              <a:rPr lang="en-CA" dirty="0" smtClean="0"/>
              <a:t>to stop </a:t>
            </a:r>
            <a:r>
              <a:rPr lang="en-CA" dirty="0" smtClean="0"/>
              <a:t>(encoded by </a:t>
            </a:r>
            <a:r>
              <a:rPr lang="en-CA" dirty="0" smtClean="0"/>
              <a:t>DNA)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CA" b="1" dirty="0" smtClean="0"/>
              <a:t>RNA polymerase</a:t>
            </a:r>
            <a:r>
              <a:rPr lang="en-CA" dirty="0" smtClean="0"/>
              <a:t> binds to a </a:t>
            </a:r>
            <a:r>
              <a:rPr lang="en-CA" b="1" dirty="0" smtClean="0"/>
              <a:t>promoter region</a:t>
            </a:r>
            <a:r>
              <a:rPr lang="en-CA" dirty="0" smtClean="0"/>
              <a:t> on the DNA</a:t>
            </a:r>
          </a:p>
          <a:p>
            <a:pPr marL="514350" lvl="1" indent="-514350">
              <a:buNone/>
            </a:pPr>
            <a:r>
              <a:rPr lang="en-US" b="1" dirty="0" smtClean="0"/>
              <a:t>		</a:t>
            </a:r>
            <a:r>
              <a:rPr lang="en-US" sz="2400" b="1" dirty="0" smtClean="0"/>
              <a:t>Promoter </a:t>
            </a:r>
            <a:r>
              <a:rPr lang="en-US" sz="2400" b="1" dirty="0" smtClean="0"/>
              <a:t>region</a:t>
            </a:r>
            <a:r>
              <a:rPr lang="en-US" sz="2400" dirty="0" smtClean="0"/>
              <a:t> is a sequence of </a:t>
            </a:r>
            <a:r>
              <a:rPr lang="en-US" sz="2400" dirty="0" smtClean="0"/>
              <a:t>nucleotides indicating 	where 	RNA polymerase </a:t>
            </a:r>
            <a:r>
              <a:rPr lang="en-US" sz="2400" dirty="0" smtClean="0"/>
              <a:t>should bind </a:t>
            </a:r>
            <a:r>
              <a:rPr lang="en-US" sz="2400" dirty="0" smtClean="0"/>
              <a:t>to.</a:t>
            </a:r>
            <a:endParaRPr lang="en-US" sz="2400" dirty="0" smtClean="0"/>
          </a:p>
          <a:p>
            <a:pPr marL="514350" indent="-514350">
              <a:buAutoNum type="arabicParenR"/>
            </a:pPr>
            <a:r>
              <a:rPr lang="en-US" b="1" dirty="0" smtClean="0"/>
              <a:t>RNA polymerase</a:t>
            </a:r>
            <a:r>
              <a:rPr lang="en-US" dirty="0" smtClean="0"/>
              <a:t> works its way along DNA, synthesizing strand of mRNA that is complementary to </a:t>
            </a:r>
            <a:r>
              <a:rPr lang="en-US" b="1" dirty="0" smtClean="0"/>
              <a:t>template strand</a:t>
            </a:r>
          </a:p>
          <a:p>
            <a:pPr marL="914400" lvl="1" indent="-514350">
              <a:buNone/>
            </a:pPr>
            <a:r>
              <a:rPr lang="en-US" sz="2400" b="1" dirty="0" smtClean="0"/>
              <a:t>	Template strand</a:t>
            </a:r>
            <a:r>
              <a:rPr lang="en-US" sz="2400" dirty="0" smtClean="0"/>
              <a:t> is the strand that the mRNA is working off of (pairing A’s with U’s)</a:t>
            </a:r>
          </a:p>
          <a:p>
            <a:pPr marL="914400" lvl="1" indent="-514350">
              <a:buNone/>
            </a:pPr>
            <a:r>
              <a:rPr lang="en-US" sz="2400" b="1" dirty="0" smtClean="0"/>
              <a:t>	</a:t>
            </a:r>
            <a:r>
              <a:rPr lang="en-US" sz="2400" b="1" dirty="0" smtClean="0"/>
              <a:t>RNA Polymerase</a:t>
            </a:r>
            <a:r>
              <a:rPr lang="en-US" sz="2400" dirty="0" smtClean="0"/>
              <a:t> also works in the 5’ to 3’ direction until they reach a specific nucleotide sequence indicating it to stop</a:t>
            </a:r>
          </a:p>
          <a:p>
            <a:pPr marL="914400" lvl="1" indent="-514350"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As soon as RNA polymerase starts to move along DNA, another RNA polymerase can bind to promoter and synthesize another mRNA </a:t>
            </a:r>
            <a:r>
              <a:rPr lang="en-US" sz="2400" dirty="0" smtClean="0">
                <a:sym typeface="Wingdings" pitchFamily="2" charset="2"/>
              </a:rPr>
              <a:t> allows for simultaneous production of many mRNA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Sense strand</a:t>
            </a:r>
            <a:r>
              <a:rPr lang="en-US" dirty="0" smtClean="0"/>
              <a:t> </a:t>
            </a:r>
            <a:r>
              <a:rPr lang="en-US" dirty="0" smtClean="0"/>
              <a:t>(aka: coding strand) strand of DNA that runs from 5’ to 3’.</a:t>
            </a:r>
            <a:r>
              <a:rPr lang="en-CA" dirty="0" smtClean="0"/>
              <a:t> </a:t>
            </a:r>
            <a:r>
              <a:rPr lang="en-CA" dirty="0" smtClean="0"/>
              <a:t>Has same sequence as mRNA (except T’s and U’s).</a:t>
            </a:r>
          </a:p>
          <a:p>
            <a:pPr>
              <a:buNone/>
            </a:pPr>
            <a:r>
              <a:rPr lang="en-US" b="1" dirty="0" smtClean="0"/>
              <a:t>Antisense strand</a:t>
            </a:r>
            <a:r>
              <a:rPr lang="en-US" dirty="0" smtClean="0"/>
              <a:t> (aka: template strand) strand of DNA that runs from 3’ to 5’. This is the strand RNA polymerase reads to transcribe.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7572428" cy="552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Prokaryotes don’t possess a nucleus. Everything happens in their cell, thus mRNA can be used in protein synthesis as soon as it is made</a:t>
            </a:r>
          </a:p>
          <a:p>
            <a:endParaRPr lang="en-US" dirty="0" smtClean="0"/>
          </a:p>
          <a:p>
            <a:r>
              <a:rPr lang="en-US" dirty="0" smtClean="0"/>
              <a:t>Eukaryotes’ newly synthesized mRNA undergoes modifications before it leaves the nucleus and into the cytoplasm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Modifications convert precursor mRNA (</a:t>
            </a:r>
            <a:r>
              <a:rPr lang="en-US" b="1" dirty="0" smtClean="0"/>
              <a:t>pre-mRNA</a:t>
            </a:r>
            <a:r>
              <a:rPr lang="en-US" dirty="0" smtClean="0"/>
              <a:t>) to </a:t>
            </a:r>
            <a:r>
              <a:rPr lang="en-US" b="1" dirty="0" smtClean="0"/>
              <a:t>mature mRNA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="1" dirty="0" smtClean="0"/>
              <a:t>1. Addition of </a:t>
            </a:r>
            <a:r>
              <a:rPr lang="en-CA" sz="2800" b="1" dirty="0" err="1" smtClean="0"/>
              <a:t>methylated</a:t>
            </a:r>
            <a:r>
              <a:rPr lang="en-CA" sz="2800" b="1" dirty="0" smtClean="0"/>
              <a:t> cap at the 5’ end.</a:t>
            </a:r>
          </a:p>
          <a:p>
            <a:pPr>
              <a:buNone/>
            </a:pPr>
            <a:r>
              <a:rPr lang="en-CA" sz="2600" dirty="0" smtClean="0"/>
              <a:t>    A special capping enzyme adds a guanidine </a:t>
            </a:r>
            <a:r>
              <a:rPr lang="en-CA" sz="2600" dirty="0" err="1" smtClean="0"/>
              <a:t>triphosphate</a:t>
            </a:r>
            <a:endParaRPr lang="en-CA" sz="2600" dirty="0" smtClean="0"/>
          </a:p>
          <a:p>
            <a:pPr>
              <a:buNone/>
            </a:pPr>
            <a:r>
              <a:rPr lang="en-CA" sz="2600" dirty="0" smtClean="0"/>
              <a:t>     in reverse orientation to the 5’ end after polymerization</a:t>
            </a:r>
          </a:p>
          <a:p>
            <a:pPr>
              <a:buNone/>
            </a:pPr>
            <a:r>
              <a:rPr lang="en-CA" sz="2600" dirty="0" smtClean="0"/>
              <a:t>     of the transcript’s first few nucleotides. This G is NOT</a:t>
            </a:r>
          </a:p>
          <a:p>
            <a:pPr>
              <a:buNone/>
            </a:pPr>
            <a:r>
              <a:rPr lang="en-CA" sz="2600" dirty="0" smtClean="0"/>
              <a:t>     encoded by the gene!</a:t>
            </a:r>
          </a:p>
          <a:p>
            <a:pPr>
              <a:buNone/>
            </a:pPr>
            <a:r>
              <a:rPr lang="en-CA" sz="2600" dirty="0" smtClean="0"/>
              <a:t>     Methyl </a:t>
            </a:r>
            <a:r>
              <a:rPr lang="en-CA" sz="2600" dirty="0" err="1" smtClean="0"/>
              <a:t>transferases</a:t>
            </a:r>
            <a:r>
              <a:rPr lang="en-CA" sz="2600" dirty="0" smtClean="0"/>
              <a:t> then add methyl groups to the</a:t>
            </a:r>
          </a:p>
          <a:p>
            <a:pPr>
              <a:buNone/>
            </a:pPr>
            <a:r>
              <a:rPr lang="en-CA" sz="2600" dirty="0" smtClean="0"/>
              <a:t>     backward G and to one or more of the succeeding </a:t>
            </a:r>
          </a:p>
          <a:p>
            <a:pPr>
              <a:buNone/>
            </a:pPr>
            <a:r>
              <a:rPr lang="en-CA" sz="2600" dirty="0" smtClean="0"/>
              <a:t>     nucleotides in the RNA. Critical for efficient translation</a:t>
            </a:r>
          </a:p>
          <a:p>
            <a:pPr>
              <a:buNone/>
            </a:pPr>
            <a:r>
              <a:rPr lang="en-CA" sz="2600" dirty="0" smtClean="0"/>
              <a:t>     of mRNA. 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modifications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501122" cy="562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Transcription</vt:lpstr>
      <vt:lpstr>Transcription</vt:lpstr>
      <vt:lpstr>Transcription</vt:lpstr>
      <vt:lpstr>Transcription</vt:lpstr>
      <vt:lpstr>Things to remember</vt:lpstr>
      <vt:lpstr>Transcription</vt:lpstr>
      <vt:lpstr>mRNA modifications</vt:lpstr>
      <vt:lpstr>mRNA modifications</vt:lpstr>
      <vt:lpstr>mRNA modifications</vt:lpstr>
      <vt:lpstr>mRNA modifications</vt:lpstr>
      <vt:lpstr>mRNA modifications</vt:lpstr>
      <vt:lpstr>mRNA modifications</vt:lpstr>
      <vt:lpstr>mRNA modifications</vt:lpstr>
      <vt:lpstr>mRNA modifications</vt:lpstr>
      <vt:lpstr>Why are introns present ?</vt:lpstr>
      <vt:lpstr>Slide 16</vt:lpstr>
      <vt:lpstr>Why are introns present ?</vt:lpstr>
      <vt:lpstr>Slide 18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in Living Systems A very basic overview</dc:title>
  <dc:creator>PowerChoi</dc:creator>
  <cp:lastModifiedBy>PowerChoi</cp:lastModifiedBy>
  <cp:revision>90</cp:revision>
  <dcterms:created xsi:type="dcterms:W3CDTF">2013-05-13T04:41:49Z</dcterms:created>
  <dcterms:modified xsi:type="dcterms:W3CDTF">2013-05-18T09:15:52Z</dcterms:modified>
</cp:coreProperties>
</file>