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4" r:id="rId8"/>
    <p:sldId id="263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Transfer of information from DNA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6.1</a:t>
            </a:r>
            <a:endParaRPr lang="en-US" dirty="0" smtClean="0"/>
          </a:p>
          <a:p>
            <a:r>
              <a:rPr lang="en-US" sz="2000" dirty="0" smtClean="0"/>
              <a:t>McGraw-Hill Ryerson</a:t>
            </a:r>
          </a:p>
          <a:p>
            <a:r>
              <a:rPr lang="en-US" sz="2000" dirty="0" smtClean="0"/>
              <a:t>Biology 12</a:t>
            </a:r>
            <a:r>
              <a:rPr lang="en-CA" sz="2000" dirty="0" smtClean="0"/>
              <a:t> (2011)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between genes and proteins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357298"/>
            <a:ext cx="4714908" cy="5286412"/>
          </a:xfrm>
        </p:spPr>
        <p:txBody>
          <a:bodyPr>
            <a:normAutofit/>
          </a:bodyPr>
          <a:lstStyle/>
          <a:p>
            <a:r>
              <a:rPr lang="en-US" b="1" dirty="0" smtClean="0"/>
              <a:t>mRNA</a:t>
            </a:r>
            <a:r>
              <a:rPr lang="en-US" dirty="0" smtClean="0"/>
              <a:t>: RNA strand that serves information to be translated into protein</a:t>
            </a:r>
          </a:p>
          <a:p>
            <a:pPr lvl="1"/>
            <a:r>
              <a:rPr lang="en-US" b="1" dirty="0" smtClean="0"/>
              <a:t>mRNA </a:t>
            </a:r>
            <a:r>
              <a:rPr lang="en-US" dirty="0" smtClean="0"/>
              <a:t>is synthesized (or transcribed) from DNA</a:t>
            </a:r>
          </a:p>
          <a:p>
            <a:pPr lvl="1"/>
            <a:r>
              <a:rPr lang="en-US" dirty="0" smtClean="0"/>
              <a:t>Nucleotides from mRNA would provide the amino acid sequence for protein synthesis</a:t>
            </a:r>
            <a:endParaRPr lang="en-CA" dirty="0"/>
          </a:p>
        </p:txBody>
      </p:sp>
      <p:pic>
        <p:nvPicPr>
          <p:cNvPr id="1026" name="Picture 2" descr="http://www.accessexcellence.org/RC/VL/GG/images/mrn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214554"/>
            <a:ext cx="3933825" cy="4019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genetic code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357298"/>
            <a:ext cx="8715436" cy="5286412"/>
          </a:xfrm>
        </p:spPr>
        <p:txBody>
          <a:bodyPr>
            <a:normAutofit/>
          </a:bodyPr>
          <a:lstStyle/>
          <a:p>
            <a:r>
              <a:rPr lang="en-US" b="1" dirty="0" smtClean="0"/>
              <a:t>Genetic code</a:t>
            </a:r>
            <a:r>
              <a:rPr lang="en-US" dirty="0" smtClean="0"/>
              <a:t>: code specifying relationship between nucleotide </a:t>
            </a:r>
            <a:r>
              <a:rPr lang="en-US" dirty="0" err="1" smtClean="0"/>
              <a:t>codon</a:t>
            </a:r>
            <a:r>
              <a:rPr lang="en-US" dirty="0" smtClean="0"/>
              <a:t> and an amino acid</a:t>
            </a:r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r>
              <a:rPr lang="en-CA" dirty="0" smtClean="0"/>
              <a:t>How </a:t>
            </a:r>
            <a:r>
              <a:rPr lang="en-CA" dirty="0" smtClean="0"/>
              <a:t>can 4 </a:t>
            </a:r>
            <a:r>
              <a:rPr lang="en-CA" dirty="0" smtClean="0"/>
              <a:t>nucleotides encode 20 </a:t>
            </a:r>
            <a:r>
              <a:rPr lang="en-CA" dirty="0" smtClean="0"/>
              <a:t>amino acids ? </a:t>
            </a:r>
          </a:p>
          <a:p>
            <a:pPr lvl="1">
              <a:buNone/>
            </a:pPr>
            <a:r>
              <a:rPr lang="en-CA" dirty="0" smtClean="0"/>
              <a:t>Through groupings into </a:t>
            </a:r>
            <a:r>
              <a:rPr lang="en-CA" dirty="0" smtClean="0"/>
              <a:t>triplets</a:t>
            </a:r>
          </a:p>
          <a:p>
            <a:pPr lvl="1">
              <a:buNone/>
            </a:pPr>
            <a:r>
              <a:rPr lang="en-CA" dirty="0" smtClean="0"/>
              <a:t>	</a:t>
            </a:r>
            <a:r>
              <a:rPr lang="en-CA" dirty="0" smtClean="0"/>
              <a:t>		4</a:t>
            </a:r>
            <a:r>
              <a:rPr lang="en-CA" baseline="30000" dirty="0" smtClean="0"/>
              <a:t>3</a:t>
            </a:r>
            <a:r>
              <a:rPr lang="en-CA" dirty="0" smtClean="0"/>
              <a:t> </a:t>
            </a:r>
            <a:r>
              <a:rPr lang="en-CA" dirty="0" smtClean="0"/>
              <a:t>= 64</a:t>
            </a:r>
          </a:p>
          <a:p>
            <a:pPr lvl="1">
              <a:buNone/>
            </a:pPr>
            <a:r>
              <a:rPr lang="en-CA" dirty="0" smtClean="0"/>
              <a:t>Each nucleotide triplet is </a:t>
            </a:r>
            <a:r>
              <a:rPr lang="en-CA" dirty="0" smtClean="0"/>
              <a:t>known </a:t>
            </a:r>
            <a:r>
              <a:rPr lang="en-CA" dirty="0" smtClean="0"/>
              <a:t>as a </a:t>
            </a:r>
            <a:r>
              <a:rPr lang="en-CA" dirty="0" err="1" smtClean="0"/>
              <a:t>codon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genetic code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214422"/>
            <a:ext cx="6500858" cy="5539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genetic code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285860"/>
            <a:ext cx="3714744" cy="55721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Genetic code has 3 characteristics</a:t>
            </a:r>
          </a:p>
          <a:p>
            <a:pPr marL="514350" indent="-514350">
              <a:buAutoNum type="arabicParenR"/>
            </a:pPr>
            <a:r>
              <a:rPr lang="en-US" sz="2400" b="1" dirty="0" smtClean="0"/>
              <a:t>Code is redundant</a:t>
            </a:r>
          </a:p>
          <a:p>
            <a:pPr marL="514350" indent="-514350">
              <a:buNone/>
            </a:pPr>
            <a:r>
              <a:rPr lang="en-US" sz="2000" b="1" dirty="0" smtClean="0"/>
              <a:t>	</a:t>
            </a:r>
            <a:r>
              <a:rPr lang="en-US" sz="2000" dirty="0" smtClean="0"/>
              <a:t>more than one </a:t>
            </a:r>
            <a:r>
              <a:rPr lang="en-US" sz="2000" dirty="0" err="1" smtClean="0"/>
              <a:t>codon</a:t>
            </a:r>
            <a:r>
              <a:rPr lang="en-US" sz="2000" dirty="0" smtClean="0"/>
              <a:t> can code for the same amino acid or stop signal</a:t>
            </a:r>
          </a:p>
          <a:p>
            <a:pPr marL="514350" indent="-514350">
              <a:buAutoNum type="arabicParenR" startAt="2"/>
            </a:pPr>
            <a:r>
              <a:rPr lang="en-US" sz="2400" b="1" dirty="0" smtClean="0"/>
              <a:t>Code is continuous</a:t>
            </a:r>
          </a:p>
          <a:p>
            <a:pPr marL="514350" indent="-514350"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Reads as series of three-letter </a:t>
            </a:r>
            <a:r>
              <a:rPr lang="en-US" sz="2000" dirty="0" err="1" smtClean="0"/>
              <a:t>codons</a:t>
            </a:r>
            <a:r>
              <a:rPr lang="en-US" sz="2000" dirty="0" smtClean="0"/>
              <a:t> without spaces, punctuation, or overlap. Shifts of one or two nucleotides can alter </a:t>
            </a:r>
            <a:r>
              <a:rPr lang="en-US" sz="2000" dirty="0" err="1" smtClean="0"/>
              <a:t>codon</a:t>
            </a:r>
            <a:r>
              <a:rPr lang="en-US" sz="2000" dirty="0" smtClean="0"/>
              <a:t> triplets, resulting in incorrect amino acid sequence</a:t>
            </a:r>
          </a:p>
          <a:p>
            <a:pPr marL="514350" indent="-514350">
              <a:buAutoNum type="arabicParenR" startAt="3"/>
            </a:pPr>
            <a:r>
              <a:rPr lang="en-US" sz="2400" b="1" dirty="0" smtClean="0"/>
              <a:t>Code is nearly universal</a:t>
            </a:r>
          </a:p>
          <a:p>
            <a:pPr marL="514350" indent="-514350">
              <a:buNone/>
            </a:pPr>
            <a:r>
              <a:rPr lang="en-US" sz="2400" b="1" dirty="0" smtClean="0"/>
              <a:t>	</a:t>
            </a:r>
            <a:r>
              <a:rPr lang="en-US" sz="2000" dirty="0" smtClean="0"/>
              <a:t>Almost all organisms build proteins with genetic code. </a:t>
            </a:r>
            <a:r>
              <a:rPr lang="en-US" sz="2000" dirty="0" err="1" smtClean="0"/>
              <a:t>Codon</a:t>
            </a:r>
            <a:r>
              <a:rPr lang="en-US" sz="2000" dirty="0" smtClean="0"/>
              <a:t> in fruity fly codes for same amino acid as in a human</a:t>
            </a:r>
            <a:endParaRPr lang="en-CA" sz="2400" b="1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 l="3296"/>
          <a:stretch>
            <a:fillRect/>
          </a:stretch>
        </p:blipFill>
        <p:spPr bwMode="auto">
          <a:xfrm>
            <a:off x="3714744" y="1357298"/>
            <a:ext cx="5429255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genetic code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285860"/>
            <a:ext cx="2428860" cy="5572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AUG</a:t>
            </a:r>
            <a:r>
              <a:rPr lang="en-US" sz="2400" dirty="0" smtClean="0"/>
              <a:t> serves as the “Start” </a:t>
            </a:r>
            <a:r>
              <a:rPr lang="en-US" sz="2400" dirty="0" err="1" smtClean="0"/>
              <a:t>codon</a:t>
            </a:r>
            <a:r>
              <a:rPr lang="en-US" sz="2400" dirty="0" smtClean="0"/>
              <a:t> for growing polypeptides.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000" dirty="0" smtClean="0"/>
              <a:t>Can you locate it on this table?</a:t>
            </a:r>
            <a:r>
              <a:rPr lang="en-CA" sz="2000" dirty="0" smtClean="0"/>
              <a:t> What amino acid is AUG?</a:t>
            </a:r>
            <a:endParaRPr lang="en-US" sz="2000" dirty="0" smtClean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 l="3296"/>
          <a:stretch>
            <a:fillRect/>
          </a:stretch>
        </p:blipFill>
        <p:spPr bwMode="auto">
          <a:xfrm>
            <a:off x="2428860" y="1357297"/>
            <a:ext cx="6715139" cy="5389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 expression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285860"/>
            <a:ext cx="3143240" cy="557214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Central Dogma</a:t>
            </a:r>
            <a:r>
              <a:rPr lang="en-US" sz="2400" dirty="0" smtClean="0"/>
              <a:t>: theory that genetic information flows from DNA to RNA to protein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We will be discussing this more in the next section</a:t>
            </a:r>
            <a:endParaRPr lang="en-US" sz="2000" dirty="0" smtClean="0"/>
          </a:p>
        </p:txBody>
      </p:sp>
      <p:pic>
        <p:nvPicPr>
          <p:cNvPr id="17410" name="Picture 2" descr="http://biochemist01.files.wordpress.com/2013/04/central-dog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1539172"/>
            <a:ext cx="5956937" cy="46044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250 # 9-12, 14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Transfer of information from DNA</vt:lpstr>
      <vt:lpstr>Link between genes and proteins</vt:lpstr>
      <vt:lpstr>The genetic code</vt:lpstr>
      <vt:lpstr>The genetic code</vt:lpstr>
      <vt:lpstr>The genetic code</vt:lpstr>
      <vt:lpstr>The genetic code</vt:lpstr>
      <vt:lpstr>Gene expression</vt:lpstr>
      <vt:lpstr>Homework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in Living Systems A very basic overview</dc:title>
  <dc:creator>PowerChoi</dc:creator>
  <cp:lastModifiedBy>PowerChoi</cp:lastModifiedBy>
  <cp:revision>81</cp:revision>
  <dcterms:created xsi:type="dcterms:W3CDTF">2013-05-13T04:41:49Z</dcterms:created>
  <dcterms:modified xsi:type="dcterms:W3CDTF">2013-05-18T08:25:33Z</dcterms:modified>
</cp:coreProperties>
</file>