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8" r:id="rId13"/>
    <p:sldId id="271" r:id="rId14"/>
    <p:sldId id="269" r:id="rId15"/>
    <p:sldId id="267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EB968-D619-4400-916B-F931C392F92F}" type="datetimeFigureOut">
              <a:rPr lang="en-US" smtClean="0"/>
              <a:pPr/>
              <a:t>2/27/2013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CFEA8-9273-4E1C-958A-88F8760B867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CFEA8-9273-4E1C-958A-88F8760B867D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FAA4-ACA3-4D65-B3F5-FA4201A38D6F}" type="datetime1">
              <a:rPr lang="en-US" smtClean="0"/>
              <a:pPr/>
              <a:t>2/27/2013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400"/>
            </a:lvl1pPr>
          </a:lstStyle>
          <a:p>
            <a:fld id="{60D24426-C202-4AB5-A176-3ECA273B7CE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9D97-A731-4BAF-B059-1DC51A30F261}" type="datetime1">
              <a:rPr lang="en-US" smtClean="0"/>
              <a:pPr/>
              <a:t>2/27/2013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4426-C202-4AB5-A176-3ECA273B7C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55B6-ACEA-4F75-8122-A3ABE66D7333}" type="datetime1">
              <a:rPr lang="en-US" smtClean="0"/>
              <a:pPr/>
              <a:t>2/27/2013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4426-C202-4AB5-A176-3ECA273B7C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0E47-9B8B-4B6F-9AB4-082A99812152}" type="datetime1">
              <a:rPr lang="en-US" smtClean="0"/>
              <a:pPr/>
              <a:t>2/27/2013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400"/>
            </a:lvl1pPr>
          </a:lstStyle>
          <a:p>
            <a:fld id="{60D24426-C202-4AB5-A176-3ECA273B7CE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4245-78E2-4BB7-8407-360AE2FE0057}" type="datetime1">
              <a:rPr lang="en-US" smtClean="0"/>
              <a:pPr/>
              <a:t>2/27/2013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4426-C202-4AB5-A176-3ECA273B7C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8E6B-9E9F-4C62-87C7-ED3F1859EFD9}" type="datetime1">
              <a:rPr lang="en-US" smtClean="0"/>
              <a:pPr/>
              <a:t>2/27/2013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4426-C202-4AB5-A176-3ECA273B7C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514B-4FF0-4F48-A2BF-0013AD30FFF4}" type="datetime1">
              <a:rPr lang="en-US" smtClean="0"/>
              <a:pPr/>
              <a:t>2/27/2013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4426-C202-4AB5-A176-3ECA273B7C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40C0-3CE7-4284-AF54-558BA448188A}" type="datetime1">
              <a:rPr lang="en-US" smtClean="0"/>
              <a:pPr/>
              <a:t>2/27/2013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4426-C202-4AB5-A176-3ECA273B7C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5EB8-A7BC-47C7-BD7E-0C2648AFBDDB}" type="datetime1">
              <a:rPr lang="en-US" smtClean="0"/>
              <a:pPr/>
              <a:t>2/27/2013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4426-C202-4AB5-A176-3ECA273B7C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4FB8-4330-4CFD-91C3-6E89EAB9F257}" type="datetime1">
              <a:rPr lang="en-US" smtClean="0"/>
              <a:pPr/>
              <a:t>2/27/2013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4426-C202-4AB5-A176-3ECA273B7C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87677-D895-4207-82D6-6D4DE4A0092D}" type="datetime1">
              <a:rPr lang="en-US" smtClean="0"/>
              <a:pPr/>
              <a:t>2/27/2013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4426-C202-4AB5-A176-3ECA273B7C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035D9-5E84-4452-BCDC-9AEF2011164E}" type="datetime1">
              <a:rPr lang="en-US" smtClean="0"/>
              <a:pPr/>
              <a:t>2/27/2013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24426-C202-4AB5-A176-3ECA273B7CE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4426-C202-4AB5-A176-3ECA273B7CE5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Intestine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5614998" cy="535785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Large Intestine divided into 3 sections:</a:t>
            </a:r>
          </a:p>
          <a:p>
            <a:pPr lvl="1"/>
            <a:r>
              <a:rPr lang="en-US" sz="1800" dirty="0" smtClean="0"/>
              <a:t>Colon</a:t>
            </a:r>
          </a:p>
          <a:p>
            <a:pPr lvl="1"/>
            <a:r>
              <a:rPr lang="en-US" sz="1800" dirty="0" smtClean="0"/>
              <a:t>Rectum</a:t>
            </a:r>
          </a:p>
          <a:p>
            <a:pPr lvl="1"/>
            <a:r>
              <a:rPr lang="en-US" sz="1800" dirty="0" smtClean="0"/>
              <a:t>Anus</a:t>
            </a:r>
          </a:p>
          <a:p>
            <a:endParaRPr lang="en-US" sz="2000" dirty="0" smtClean="0"/>
          </a:p>
          <a:p>
            <a:r>
              <a:rPr lang="en-US" sz="2000" dirty="0" smtClean="0"/>
              <a:t>Larger diameter but shorter length than small intestine</a:t>
            </a:r>
          </a:p>
          <a:p>
            <a:endParaRPr lang="en-US" sz="2000" dirty="0" smtClean="0"/>
          </a:p>
          <a:p>
            <a:r>
              <a:rPr lang="en-US" sz="1900" dirty="0" smtClean="0"/>
              <a:t>Contains bacteria</a:t>
            </a:r>
          </a:p>
          <a:p>
            <a:pPr lvl="1"/>
            <a:r>
              <a:rPr lang="en-US" sz="1800" dirty="0" smtClean="0"/>
              <a:t>Bacteria breaks down food further</a:t>
            </a:r>
          </a:p>
          <a:p>
            <a:pPr lvl="1"/>
            <a:r>
              <a:rPr lang="en-US" sz="1800" dirty="0" smtClean="0"/>
              <a:t>Provides essential nutrients (e.g. Vitamin K)</a:t>
            </a:r>
          </a:p>
          <a:p>
            <a:endParaRPr lang="en-US" sz="2000" dirty="0" smtClean="0"/>
          </a:p>
          <a:p>
            <a:r>
              <a:rPr lang="en-US" sz="2000" dirty="0" smtClean="0"/>
              <a:t>Functions:</a:t>
            </a:r>
          </a:p>
          <a:p>
            <a:pPr lvl="1"/>
            <a:r>
              <a:rPr lang="en-US" sz="1800" dirty="0" smtClean="0"/>
              <a:t>Water absorption</a:t>
            </a:r>
          </a:p>
          <a:p>
            <a:pPr lvl="1"/>
            <a:r>
              <a:rPr lang="en-US" sz="1800" dirty="0" smtClean="0"/>
              <a:t>Vitamin absorption</a:t>
            </a:r>
          </a:p>
          <a:p>
            <a:pPr lvl="1"/>
            <a:r>
              <a:rPr lang="en-US" sz="1800" dirty="0" smtClean="0"/>
              <a:t>Salt absorption</a:t>
            </a:r>
          </a:p>
          <a:p>
            <a:pPr lvl="1"/>
            <a:r>
              <a:rPr lang="en-US" sz="1800" dirty="0" smtClean="0"/>
              <a:t>Eliminate undigested food through anus as feces</a:t>
            </a:r>
          </a:p>
          <a:p>
            <a:pPr lvl="1"/>
            <a:endParaRPr lang="en-US" sz="1800" dirty="0" smtClean="0"/>
          </a:p>
          <a:p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4426-C202-4AB5-A176-3ECA273B7CE5}" type="slidenum">
              <a:rPr lang="en-CA" smtClean="0"/>
              <a:pPr/>
              <a:t>10</a:t>
            </a:fld>
            <a:endParaRPr lang="en-CA" dirty="0"/>
          </a:p>
        </p:txBody>
      </p:sp>
      <p:pic>
        <p:nvPicPr>
          <p:cNvPr id="5" name="Picture 4" descr="http://www.enchantedlearning.com/subjects/anatomy/digestive/col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184" y="1571612"/>
            <a:ext cx="2960816" cy="27509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08" y="5643578"/>
            <a:ext cx="1816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Magic School Bus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Time Reference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14:48 – 17:00</a:t>
            </a:r>
            <a:endParaRPr lang="en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Excretory System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4426-C202-4AB5-A176-3ECA273B7CE5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Kidneys &amp; Bladder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Water, nutrients, and other materials are absorbed in walls of intestine and into blood stream</a:t>
            </a:r>
          </a:p>
          <a:p>
            <a:r>
              <a:rPr lang="en-US" dirty="0" smtClean="0"/>
              <a:t>Blood passes through kidneys where it is filtered and </a:t>
            </a:r>
            <a:r>
              <a:rPr lang="en-US" dirty="0" smtClean="0"/>
              <a:t>remove</a:t>
            </a:r>
          </a:p>
          <a:p>
            <a:pPr lvl="1"/>
            <a:r>
              <a:rPr lang="en-US" dirty="0" smtClean="0"/>
              <a:t>Inside the kidney is a network full of filters called </a:t>
            </a:r>
            <a:r>
              <a:rPr lang="en-US" dirty="0" err="1" smtClean="0"/>
              <a:t>nephron</a:t>
            </a:r>
            <a:r>
              <a:rPr lang="en-US" dirty="0" smtClean="0"/>
              <a:t> that filters the blood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4426-C202-4AB5-A176-3ECA273B7CE5}" type="slidenum">
              <a:rPr lang="en-CA" smtClean="0"/>
              <a:pPr/>
              <a:t>12</a:t>
            </a:fld>
            <a:endParaRPr lang="en-CA" dirty="0"/>
          </a:p>
        </p:txBody>
      </p:sp>
      <p:pic>
        <p:nvPicPr>
          <p:cNvPr id="5" name="Picture 4" descr="Kidne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214422"/>
            <a:ext cx="4209281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4426-C202-4AB5-A176-3ECA273B7CE5}" type="slidenum">
              <a:rPr lang="en-CA" smtClean="0"/>
              <a:pPr/>
              <a:t>13</a:t>
            </a:fld>
            <a:endParaRPr lang="en-CA" dirty="0"/>
          </a:p>
        </p:txBody>
      </p:sp>
      <p:pic>
        <p:nvPicPr>
          <p:cNvPr id="5" name="Picture 4" descr="kidneys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7215238" cy="59476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Kidneys &amp; Bladder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Wastes </a:t>
            </a:r>
            <a:r>
              <a:rPr lang="en-US" dirty="0" smtClean="0"/>
              <a:t>end up in urine where it is stored in the bladder</a:t>
            </a:r>
          </a:p>
          <a:p>
            <a:r>
              <a:rPr lang="en-US" dirty="0" smtClean="0"/>
              <a:t>When bladder is full, urine is excreted out of the body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4426-C202-4AB5-A176-3ECA273B7CE5}" type="slidenum">
              <a:rPr lang="en-CA" smtClean="0"/>
              <a:pPr/>
              <a:t>14</a:t>
            </a:fld>
            <a:endParaRPr lang="en-CA" dirty="0"/>
          </a:p>
        </p:txBody>
      </p:sp>
      <p:pic>
        <p:nvPicPr>
          <p:cNvPr id="6" name="Picture 5" descr="urinary_structu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6393" y="1457341"/>
            <a:ext cx="3743325" cy="42576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</a:t>
            </a:r>
            <a:r>
              <a:rPr lang="en-US" dirty="0" err="1" smtClean="0"/>
              <a:t>vs</a:t>
            </a:r>
            <a:r>
              <a:rPr lang="en-US" dirty="0" smtClean="0"/>
              <a:t> Excretory 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Digestive system takes care of solid waste</a:t>
            </a:r>
          </a:p>
          <a:p>
            <a:pPr lvl="1"/>
            <a:r>
              <a:rPr lang="en-US" dirty="0" smtClean="0"/>
              <a:t>Feces… … … … poop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Excretory system takes care of liquid waste</a:t>
            </a:r>
          </a:p>
          <a:p>
            <a:pPr lvl="1"/>
            <a:r>
              <a:rPr lang="en-US" dirty="0" smtClean="0"/>
              <a:t>Urine… … … … pee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4426-C202-4AB5-A176-3ECA273B7CE5}" type="slidenum">
              <a:rPr lang="en-CA" smtClean="0"/>
              <a:pPr/>
              <a:t>15</a:t>
            </a:fld>
            <a:endParaRPr lang="en-C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Pg. 107 #1, 2</a:t>
            </a:r>
          </a:p>
          <a:p>
            <a:endParaRPr lang="en-US" dirty="0" smtClean="0"/>
          </a:p>
          <a:p>
            <a:r>
              <a:rPr lang="en-US" dirty="0" smtClean="0"/>
              <a:t>Please have this along with the homework on pg 92 (#1, 2, 4, 5, 8) completed and ready to hand in on Friday (packaged and/or stapled)</a:t>
            </a:r>
          </a:p>
          <a:p>
            <a:endParaRPr lang="en-US" dirty="0" smtClean="0"/>
          </a:p>
          <a:p>
            <a:r>
              <a:rPr lang="en-US" dirty="0" smtClean="0"/>
              <a:t>Remember to write your name at the front</a:t>
            </a:r>
          </a:p>
          <a:p>
            <a:endParaRPr lang="en-US" dirty="0" smtClean="0"/>
          </a:p>
          <a:p>
            <a:r>
              <a:rPr lang="en-US" dirty="0" smtClean="0"/>
              <a:t>If you’re going to hand it in to me electronically, don’t copy the shortcut, Bethany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4426-C202-4AB5-A176-3ECA273B7CE5}" type="slidenum">
              <a:rPr lang="en-CA" smtClean="0"/>
              <a:pPr/>
              <a:t>16</a:t>
            </a:fld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micro to macro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Stem cells </a:t>
            </a:r>
            <a:r>
              <a:rPr lang="en-US" dirty="0" smtClean="0"/>
              <a:t>develop into </a:t>
            </a:r>
            <a:r>
              <a:rPr lang="en-US" b="1" dirty="0" smtClean="0"/>
              <a:t>specialized cells</a:t>
            </a:r>
          </a:p>
          <a:p>
            <a:r>
              <a:rPr lang="en-US" dirty="0" smtClean="0"/>
              <a:t>Groups of the same specialized cells make up certain </a:t>
            </a:r>
            <a:r>
              <a:rPr lang="en-US" b="1" dirty="0" smtClean="0"/>
              <a:t>tissue</a:t>
            </a:r>
          </a:p>
          <a:p>
            <a:r>
              <a:rPr lang="en-US" dirty="0" smtClean="0"/>
              <a:t>Collection of tissues can compose an </a:t>
            </a:r>
            <a:r>
              <a:rPr lang="en-US" b="1" dirty="0" smtClean="0"/>
              <a:t>organ</a:t>
            </a:r>
            <a:endParaRPr lang="en-US" dirty="0" smtClean="0"/>
          </a:p>
          <a:p>
            <a:r>
              <a:rPr lang="en-US" dirty="0" smtClean="0"/>
              <a:t>Multiple organs can work together to make up a </a:t>
            </a:r>
            <a:r>
              <a:rPr lang="en-US" b="1" dirty="0" smtClean="0"/>
              <a:t>system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4426-C202-4AB5-A176-3ECA273B7CE5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0" y="274638"/>
            <a:ext cx="268604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Ones we will discuss today: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2" y="1600201"/>
            <a:ext cx="2400288" cy="125729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Digestive system</a:t>
            </a:r>
          </a:p>
          <a:p>
            <a:r>
              <a:rPr lang="en-US" sz="2000" dirty="0" smtClean="0"/>
              <a:t>Excretory system</a:t>
            </a:r>
          </a:p>
        </p:txBody>
      </p:sp>
      <p:pic>
        <p:nvPicPr>
          <p:cNvPr id="1026" name="Picture 2" descr="http://aarcaro.files.wordpress.com/2011/01/dwa5-organ-system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34050" cy="3371851"/>
          </a:xfrm>
          <a:prstGeom prst="rect">
            <a:avLst/>
          </a:prstGeom>
          <a:noFill/>
        </p:spPr>
      </p:pic>
      <p:pic>
        <p:nvPicPr>
          <p:cNvPr id="1028" name="Picture 4" descr="http://4.bp.blogspot.com/-rs10IjKUNbc/T5-ruHrfENI/AAAAAAAAAjg/DIoY5Uph8N4/s1600/dwa5-organ-systems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19474"/>
            <a:ext cx="5724525" cy="3438526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4426-C202-4AB5-A176-3ECA273B7CE5}" type="slidenum">
              <a:rPr lang="en-CA" smtClean="0"/>
              <a:pPr/>
              <a:t>3</a:t>
            </a:fld>
            <a:endParaRPr lang="en-CA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86512" y="2928934"/>
            <a:ext cx="2857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Ones we will discuss next day:</a:t>
            </a: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43636" y="4254497"/>
            <a:ext cx="2786082" cy="1257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Circulatory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aseline="0" dirty="0" smtClean="0"/>
              <a:t>Respiratory</a:t>
            </a:r>
            <a:r>
              <a:rPr lang="en-US" sz="2000" dirty="0" smtClean="0"/>
              <a:t> system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Follow along the Magic school bus episode: “For Lunch” by using the time</a:t>
            </a:r>
            <a:r>
              <a:rPr lang="en-CA" dirty="0" smtClean="0"/>
              <a:t> references on the left of each slide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4426-C202-4AB5-A176-3ECA273B7CE5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214282" y="5357826"/>
            <a:ext cx="1816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Magic School Bus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Time References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Begins with </a:t>
            </a:r>
            <a:r>
              <a:rPr lang="en-CA" sz="2800" dirty="0" smtClean="0"/>
              <a:t>“mastication” (chewing) in the mouth</a:t>
            </a:r>
          </a:p>
          <a:p>
            <a:pPr lvl="1"/>
            <a:r>
              <a:rPr lang="en-US" sz="2400" dirty="0" smtClean="0"/>
              <a:t>Breaks food into smaller pieces</a:t>
            </a:r>
          </a:p>
          <a:p>
            <a:pPr lvl="1"/>
            <a:r>
              <a:rPr lang="en-US" sz="2400" dirty="0" smtClean="0"/>
              <a:t>Allows amylase to chemically break down food</a:t>
            </a:r>
          </a:p>
          <a:p>
            <a:pPr lvl="2"/>
            <a:r>
              <a:rPr lang="en-US" sz="2000" dirty="0" smtClean="0"/>
              <a:t>Amylase is an enzyme in saliva</a:t>
            </a:r>
          </a:p>
        </p:txBody>
      </p:sp>
      <p:pic>
        <p:nvPicPr>
          <p:cNvPr id="16386" name="Picture 2" descr="http://gifrific.com/wp-content/uploads/2012/04/antelope-chew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381396"/>
            <a:ext cx="4381500" cy="3190876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4426-C202-4AB5-A176-3ECA273B7CE5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214282" y="4214818"/>
            <a:ext cx="1816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Magic School Bus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Time reference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5:15-7:00</a:t>
            </a:r>
            <a:endParaRPr lang="en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Esophagus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29312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Food is swallowed</a:t>
            </a:r>
          </a:p>
          <a:p>
            <a:pPr lvl="1"/>
            <a:r>
              <a:rPr lang="en-US" sz="2000" dirty="0" smtClean="0"/>
              <a:t>Passes through the </a:t>
            </a:r>
            <a:r>
              <a:rPr lang="en-US" sz="2000" i="1" dirty="0" smtClean="0"/>
              <a:t>pharynx</a:t>
            </a:r>
            <a:endParaRPr lang="en-US" sz="2000" dirty="0" smtClean="0"/>
          </a:p>
          <a:p>
            <a:pPr lvl="1"/>
            <a:r>
              <a:rPr lang="en-US" sz="2000" dirty="0" smtClean="0"/>
              <a:t>Enters the esophagus</a:t>
            </a:r>
          </a:p>
          <a:p>
            <a:pPr lvl="2"/>
            <a:r>
              <a:rPr lang="en-US" sz="1800" dirty="0" smtClean="0"/>
              <a:t>Peristalsis moves food forward until it reaches the stomach</a:t>
            </a:r>
          </a:p>
          <a:p>
            <a:pPr lvl="2"/>
            <a:r>
              <a:rPr lang="en-US" sz="1800" dirty="0" smtClean="0"/>
              <a:t>Peristalsis prevents food from being squeezed back into the mouth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4426-C202-4AB5-A176-3ECA273B7CE5}" type="slidenum">
              <a:rPr lang="en-CA" smtClean="0"/>
              <a:pPr/>
              <a:t>6</a:t>
            </a:fld>
            <a:endParaRPr lang="en-CA" dirty="0"/>
          </a:p>
        </p:txBody>
      </p:sp>
      <p:pic>
        <p:nvPicPr>
          <p:cNvPr id="17410" name="Picture 2" descr="File:Peristalsi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929066"/>
            <a:ext cx="1615278" cy="2643182"/>
          </a:xfrm>
          <a:prstGeom prst="rect">
            <a:avLst/>
          </a:prstGeom>
          <a:noFill/>
        </p:spPr>
      </p:pic>
      <p:pic>
        <p:nvPicPr>
          <p:cNvPr id="17412" name="Picture 4" descr="http://www.enchantedlearning.com/subjects/anatomy/digestive/colo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3184" y="1571612"/>
            <a:ext cx="2960816" cy="275093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4214818"/>
            <a:ext cx="1816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Magic School Bus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Time Reference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7:15-8:15</a:t>
            </a:r>
            <a:endParaRPr lang="en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Stomach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57874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Stomach contains gastric juices secreted by epithelial tissue that lines stomach</a:t>
            </a:r>
          </a:p>
          <a:p>
            <a:pPr lvl="1"/>
            <a:r>
              <a:rPr lang="en-US" sz="2000" dirty="0" smtClean="0"/>
              <a:t>Juices contain hydrochloric acid and enzymes</a:t>
            </a:r>
          </a:p>
          <a:p>
            <a:pPr lvl="1"/>
            <a:r>
              <a:rPr lang="en-US" sz="2000" dirty="0" smtClean="0"/>
              <a:t>Acid serves 2 purposes:</a:t>
            </a:r>
          </a:p>
          <a:p>
            <a:pPr lvl="2"/>
            <a:r>
              <a:rPr lang="en-US" sz="1800" dirty="0" smtClean="0"/>
              <a:t>Kills or inhibits bacterial growth</a:t>
            </a:r>
          </a:p>
          <a:p>
            <a:pPr lvl="2"/>
            <a:r>
              <a:rPr lang="en-US" sz="1800" dirty="0" smtClean="0"/>
              <a:t>Pepsin (an enzyme) works best at low pH (acidic environment)</a:t>
            </a:r>
          </a:p>
          <a:p>
            <a:pPr lvl="1"/>
            <a:r>
              <a:rPr lang="en-US" sz="2000" dirty="0" smtClean="0"/>
              <a:t>Stomach lined with mucus to protect wall from acid</a:t>
            </a:r>
          </a:p>
          <a:p>
            <a:pPr lvl="1"/>
            <a:r>
              <a:rPr lang="en-US" sz="2000" dirty="0" smtClean="0"/>
              <a:t>Nerves in stomach sense food</a:t>
            </a:r>
          </a:p>
          <a:p>
            <a:pPr lvl="2"/>
            <a:r>
              <a:rPr lang="en-US" sz="1600" dirty="0" smtClean="0"/>
              <a:t>Signals surrounding muscles to mix and mechanically break down food</a:t>
            </a:r>
            <a:endParaRPr lang="en-US" sz="1600" dirty="0"/>
          </a:p>
          <a:p>
            <a:pPr lvl="1"/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4426-C202-4AB5-A176-3ECA273B7CE5}" type="slidenum">
              <a:rPr lang="en-CA" smtClean="0"/>
              <a:pPr/>
              <a:t>7</a:t>
            </a:fld>
            <a:endParaRPr lang="en-CA" dirty="0"/>
          </a:p>
        </p:txBody>
      </p:sp>
      <p:pic>
        <p:nvPicPr>
          <p:cNvPr id="6" name="Picture 4" descr="http://www.enchantedlearning.com/subjects/anatomy/digestive/col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184" y="1571612"/>
            <a:ext cx="2960816" cy="275093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5786454"/>
            <a:ext cx="1816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Magic School Bus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Time Reference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8:15-12:00</a:t>
            </a:r>
            <a:endParaRPr lang="en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Intestine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14998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Sphincter relaxes to allow content into small intestine</a:t>
            </a:r>
          </a:p>
          <a:p>
            <a:pPr lvl="1"/>
            <a:r>
              <a:rPr lang="en-US" sz="2000" dirty="0" smtClean="0"/>
              <a:t>Sphincter is a circular muscle</a:t>
            </a:r>
          </a:p>
          <a:p>
            <a:pPr lvl="2"/>
            <a:r>
              <a:rPr lang="en-US" sz="1800" dirty="0" smtClean="0"/>
              <a:t>Pyloric (stomach) sphincter</a:t>
            </a:r>
          </a:p>
          <a:p>
            <a:pPr lvl="2"/>
            <a:r>
              <a:rPr lang="en-US" sz="1800" dirty="0" smtClean="0"/>
              <a:t>Anal sphincter</a:t>
            </a:r>
          </a:p>
          <a:p>
            <a:endParaRPr lang="en-US" sz="2400" dirty="0" smtClean="0"/>
          </a:p>
          <a:p>
            <a:r>
              <a:rPr lang="en-US" sz="2400" dirty="0" smtClean="0"/>
              <a:t>Small Intestine divided into 3 sections:</a:t>
            </a:r>
          </a:p>
          <a:p>
            <a:pPr lvl="1"/>
            <a:r>
              <a:rPr lang="en-US" sz="2000" dirty="0" smtClean="0"/>
              <a:t>Duodenum</a:t>
            </a:r>
          </a:p>
          <a:p>
            <a:pPr lvl="1"/>
            <a:r>
              <a:rPr lang="en-US" sz="2000" dirty="0" smtClean="0"/>
              <a:t>Jejunum</a:t>
            </a:r>
          </a:p>
          <a:p>
            <a:pPr lvl="1"/>
            <a:r>
              <a:rPr lang="en-US" sz="2000" dirty="0" smtClean="0"/>
              <a:t>Ileum</a:t>
            </a: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4426-C202-4AB5-A176-3ECA273B7CE5}" type="slidenum">
              <a:rPr lang="en-CA" smtClean="0"/>
              <a:pPr/>
              <a:t>8</a:t>
            </a:fld>
            <a:endParaRPr lang="en-CA" dirty="0"/>
          </a:p>
        </p:txBody>
      </p:sp>
      <p:pic>
        <p:nvPicPr>
          <p:cNvPr id="5" name="Picture 4" descr="http://www.enchantedlearning.com/subjects/anatomy/digestive/col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184" y="1571612"/>
            <a:ext cx="2960816" cy="27509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5572140"/>
            <a:ext cx="1816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Magic School Bus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Time Reference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12:00 – 14:48</a:t>
            </a:r>
            <a:endParaRPr lang="en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Intestine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5614998" cy="535785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Small Intestine divided into 3 sections:</a:t>
            </a:r>
          </a:p>
          <a:p>
            <a:pPr lvl="1"/>
            <a:r>
              <a:rPr lang="en-US" sz="2000" dirty="0" smtClean="0"/>
              <a:t>Duodenum</a:t>
            </a:r>
          </a:p>
          <a:p>
            <a:pPr lvl="1"/>
            <a:r>
              <a:rPr lang="en-US" sz="2000" dirty="0" smtClean="0"/>
              <a:t>Jejunum</a:t>
            </a:r>
          </a:p>
          <a:p>
            <a:pPr lvl="1"/>
            <a:r>
              <a:rPr lang="en-US" sz="2000" dirty="0" smtClean="0"/>
              <a:t>Ileum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Duodenum</a:t>
            </a:r>
          </a:p>
          <a:p>
            <a:pPr lvl="1"/>
            <a:r>
              <a:rPr lang="en-US" sz="2000" dirty="0" smtClean="0"/>
              <a:t>Contains ducts that connect to 3 organs:</a:t>
            </a:r>
          </a:p>
          <a:p>
            <a:pPr lvl="2"/>
            <a:r>
              <a:rPr lang="en-US" sz="1800" dirty="0" smtClean="0"/>
              <a:t>Pancreas</a:t>
            </a:r>
          </a:p>
          <a:p>
            <a:pPr lvl="2"/>
            <a:r>
              <a:rPr lang="en-US" sz="1800" dirty="0" smtClean="0"/>
              <a:t>Liver</a:t>
            </a:r>
          </a:p>
          <a:p>
            <a:pPr lvl="2"/>
            <a:r>
              <a:rPr lang="en-US" sz="1800" dirty="0" smtClean="0"/>
              <a:t>Gall bladder</a:t>
            </a:r>
          </a:p>
          <a:p>
            <a:pPr lvl="1"/>
            <a:r>
              <a:rPr lang="en-US" sz="2000" dirty="0" smtClean="0"/>
              <a:t>These organs release more enzymes in the duodenum to digest food</a:t>
            </a:r>
          </a:p>
          <a:p>
            <a:pPr lvl="1"/>
            <a:endParaRPr lang="en-US" sz="2000" dirty="0" smtClean="0"/>
          </a:p>
          <a:p>
            <a:r>
              <a:rPr lang="en-US" sz="2400" dirty="0" err="1" smtClean="0"/>
              <a:t>Villi</a:t>
            </a:r>
            <a:r>
              <a:rPr lang="en-US" sz="2400" dirty="0" smtClean="0"/>
              <a:t> &amp; </a:t>
            </a:r>
            <a:r>
              <a:rPr lang="en-US" sz="2400" dirty="0" err="1" smtClean="0"/>
              <a:t>Microvilli</a:t>
            </a:r>
            <a:endParaRPr lang="en-US" sz="2400" dirty="0" smtClean="0"/>
          </a:p>
          <a:p>
            <a:pPr lvl="1"/>
            <a:r>
              <a:rPr lang="en-US" sz="2000" dirty="0" smtClean="0"/>
              <a:t>Small interior folds in walls of intestine</a:t>
            </a:r>
          </a:p>
          <a:p>
            <a:pPr lvl="1"/>
            <a:r>
              <a:rPr lang="en-US" sz="2000" dirty="0" smtClean="0"/>
              <a:t>Absorbs nutrients in the bloodstream</a:t>
            </a: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4426-C202-4AB5-A176-3ECA273B7CE5}" type="slidenum">
              <a:rPr lang="en-CA" smtClean="0"/>
              <a:pPr/>
              <a:t>9</a:t>
            </a:fld>
            <a:endParaRPr lang="en-CA" dirty="0"/>
          </a:p>
        </p:txBody>
      </p:sp>
      <p:pic>
        <p:nvPicPr>
          <p:cNvPr id="5" name="Picture 4" descr="http://www.enchantedlearning.com/subjects/anatomy/digestive/col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184" y="1571612"/>
            <a:ext cx="2960816" cy="27509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9256" y="5643578"/>
            <a:ext cx="1816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Magic School Bus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Time Reference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12:00 – 14:48</a:t>
            </a:r>
            <a:endParaRPr lang="en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</Words>
  <Application>Microsoft Office PowerPoint</Application>
  <PresentationFormat>On-screen Show (4:3)</PresentationFormat>
  <Paragraphs>136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Systems</vt:lpstr>
      <vt:lpstr>From micro to macro</vt:lpstr>
      <vt:lpstr>Ones we will discuss today:</vt:lpstr>
      <vt:lpstr>Digestive System</vt:lpstr>
      <vt:lpstr>Mouth</vt:lpstr>
      <vt:lpstr>Esophagus</vt:lpstr>
      <vt:lpstr>Stomach</vt:lpstr>
      <vt:lpstr>Small Intestine</vt:lpstr>
      <vt:lpstr>Small Intestine</vt:lpstr>
      <vt:lpstr>Large Intestine</vt:lpstr>
      <vt:lpstr>Excretory System</vt:lpstr>
      <vt:lpstr>Kidneys &amp; Bladder</vt:lpstr>
      <vt:lpstr>Slide 13</vt:lpstr>
      <vt:lpstr>Kidneys &amp; Bladder</vt:lpstr>
      <vt:lpstr>Digestive vs Excretory system</vt:lpstr>
      <vt:lpstr>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</dc:title>
  <dc:creator>PowerChoi</dc:creator>
  <cp:lastModifiedBy>PowerChoi</cp:lastModifiedBy>
  <cp:revision>38</cp:revision>
  <dcterms:created xsi:type="dcterms:W3CDTF">2013-02-24T22:20:54Z</dcterms:created>
  <dcterms:modified xsi:type="dcterms:W3CDTF">2013-02-27T14:38:01Z</dcterms:modified>
</cp:coreProperties>
</file>