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4" r:id="rId2"/>
    <p:sldId id="265" r:id="rId3"/>
    <p:sldId id="266" r:id="rId4"/>
    <p:sldId id="262" r:id="rId5"/>
    <p:sldId id="263" r:id="rId6"/>
    <p:sldId id="264" r:id="rId7"/>
    <p:sldId id="256" r:id="rId8"/>
    <p:sldId id="267" r:id="rId9"/>
    <p:sldId id="268" r:id="rId10"/>
    <p:sldId id="269" r:id="rId11"/>
    <p:sldId id="270" r:id="rId12"/>
    <p:sldId id="271" r:id="rId13"/>
    <p:sldId id="276" r:id="rId14"/>
    <p:sldId id="277" r:id="rId15"/>
    <p:sldId id="275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89D1C-F8BC-4F33-90FE-38EEC9F35395}" type="datetimeFigureOut">
              <a:rPr lang="en-US" smtClean="0"/>
              <a:pPr/>
              <a:t>2/25/2013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CF88F-FF4D-4BBA-AD1F-0E98A4014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2D0-10D4-4245-9EE3-512865D348FA}" type="datetimeFigureOut">
              <a:rPr lang="en-US" smtClean="0"/>
              <a:pPr/>
              <a:t>2/25/2013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AD9-0BF8-4F8B-BC11-B98C806805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2D0-10D4-4245-9EE3-512865D348FA}" type="datetimeFigureOut">
              <a:rPr lang="en-US" smtClean="0"/>
              <a:pPr/>
              <a:t>2/25/2013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AD9-0BF8-4F8B-BC11-B98C806805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2D0-10D4-4245-9EE3-512865D348FA}" type="datetimeFigureOut">
              <a:rPr lang="en-US" smtClean="0"/>
              <a:pPr/>
              <a:t>2/25/2013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AD9-0BF8-4F8B-BC11-B98C806805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2D0-10D4-4245-9EE3-512865D348FA}" type="datetimeFigureOut">
              <a:rPr lang="en-US" smtClean="0"/>
              <a:pPr/>
              <a:t>2/25/2013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AD9-0BF8-4F8B-BC11-B98C806805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2D0-10D4-4245-9EE3-512865D348FA}" type="datetimeFigureOut">
              <a:rPr lang="en-US" smtClean="0"/>
              <a:pPr/>
              <a:t>2/25/2013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AD9-0BF8-4F8B-BC11-B98C806805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2D0-10D4-4245-9EE3-512865D348FA}" type="datetimeFigureOut">
              <a:rPr lang="en-US" smtClean="0"/>
              <a:pPr/>
              <a:t>2/25/2013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AD9-0BF8-4F8B-BC11-B98C806805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2D0-10D4-4245-9EE3-512865D348FA}" type="datetimeFigureOut">
              <a:rPr lang="en-US" smtClean="0"/>
              <a:pPr/>
              <a:t>2/25/2013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AD9-0BF8-4F8B-BC11-B98C806805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2D0-10D4-4245-9EE3-512865D348FA}" type="datetimeFigureOut">
              <a:rPr lang="en-US" smtClean="0"/>
              <a:pPr/>
              <a:t>2/25/2013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AD9-0BF8-4F8B-BC11-B98C806805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2D0-10D4-4245-9EE3-512865D348FA}" type="datetimeFigureOut">
              <a:rPr lang="en-US" smtClean="0"/>
              <a:pPr/>
              <a:t>2/25/2013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AD9-0BF8-4F8B-BC11-B98C806805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2D0-10D4-4245-9EE3-512865D348FA}" type="datetimeFigureOut">
              <a:rPr lang="en-US" smtClean="0"/>
              <a:pPr/>
              <a:t>2/25/2013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AD9-0BF8-4F8B-BC11-B98C806805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2D0-10D4-4245-9EE3-512865D348FA}" type="datetimeFigureOut">
              <a:rPr lang="en-US" smtClean="0"/>
              <a:pPr/>
              <a:t>2/25/2013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E8AD9-0BF8-4F8B-BC11-B98C8068050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2D0-10D4-4245-9EE3-512865D348FA}" type="datetimeFigureOut">
              <a:rPr lang="en-US" smtClean="0"/>
              <a:pPr/>
              <a:t>2/25/2013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E8AD9-0BF8-4F8B-BC11-B98C8068050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PowerChoi\Documents\University%20stuff\Waterloo\Classes\Practicum\2013-02-25\human%20development%20(hq)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Tissues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(Review)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Potential of Stem Cells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stem cells being able to produce various types of cells they can be used to replace lost/damaged/destroyed cells</a:t>
            </a:r>
          </a:p>
          <a:p>
            <a:pPr lvl="1">
              <a:buNone/>
            </a:pPr>
            <a:r>
              <a:rPr lang="en-US" sz="2400" dirty="0" smtClean="0"/>
              <a:t>E.g. Bone Marrow is responsible for producing blood cells.</a:t>
            </a:r>
          </a:p>
          <a:p>
            <a:pPr lvl="1">
              <a:buNone/>
            </a:pPr>
            <a:r>
              <a:rPr lang="en-US" sz="2400" dirty="0" smtClean="0"/>
              <a:t>E.g. Embryonic stem cells used to regenerate lost or damaged tissue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behind Stem Cells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categories of stem cells</a:t>
            </a:r>
          </a:p>
          <a:p>
            <a:pPr lvl="1"/>
            <a:r>
              <a:rPr lang="en-US" dirty="0" smtClean="0"/>
              <a:t>Adult stem cell</a:t>
            </a:r>
            <a:endParaRPr lang="en-CA" dirty="0" smtClean="0"/>
          </a:p>
          <a:p>
            <a:pPr lvl="2"/>
            <a:r>
              <a:rPr lang="en-US" dirty="0" smtClean="0"/>
              <a:t>Cannot differentiate thus must extract same type of stem cell to the one patient is needing</a:t>
            </a:r>
          </a:p>
          <a:p>
            <a:pPr lvl="2"/>
            <a:r>
              <a:rPr lang="en-US" dirty="0" smtClean="0"/>
              <a:t>Extracted using non-lethal surgical techniques</a:t>
            </a:r>
          </a:p>
          <a:p>
            <a:pPr lvl="1"/>
            <a:r>
              <a:rPr lang="en-US" dirty="0" smtClean="0"/>
              <a:t>Embryonic stem cell</a:t>
            </a:r>
          </a:p>
          <a:p>
            <a:pPr lvl="2"/>
            <a:r>
              <a:rPr lang="en-US" dirty="0" smtClean="0"/>
              <a:t>Can differentiate into over 200 types of different cells thus can harvest a lot to serve many purposes</a:t>
            </a:r>
          </a:p>
          <a:p>
            <a:pPr lvl="2"/>
            <a:r>
              <a:rPr lang="en-US" dirty="0" smtClean="0"/>
              <a:t>Extracted from an embryo  which leads to death of embryo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Discussion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it’s right to harvest stem cells?</a:t>
            </a:r>
          </a:p>
          <a:p>
            <a:pPr lvl="1"/>
            <a:r>
              <a:rPr lang="en-US" sz="2000" dirty="0" smtClean="0"/>
              <a:t>Think about the types of stem cells</a:t>
            </a:r>
          </a:p>
          <a:p>
            <a:pPr lvl="1"/>
            <a:r>
              <a:rPr lang="en-US" sz="2000" dirty="0" smtClean="0"/>
              <a:t>Think about the source of those stem cells</a:t>
            </a:r>
          </a:p>
          <a:p>
            <a:endParaRPr lang="en-US" dirty="0" smtClean="0"/>
          </a:p>
          <a:p>
            <a:r>
              <a:rPr lang="en-US" dirty="0" smtClean="0"/>
              <a:t>Why or why not?</a:t>
            </a:r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Cloning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What do you know about cloning?</a:t>
            </a:r>
          </a:p>
          <a:p>
            <a:endParaRPr lang="en-US" sz="2000" dirty="0" smtClean="0"/>
          </a:p>
          <a:p>
            <a:r>
              <a:rPr lang="en-US" sz="2000" b="1" dirty="0" smtClean="0"/>
              <a:t>What movies have you seen that involve cloning?</a:t>
            </a:r>
          </a:p>
          <a:p>
            <a:pPr lvl="1"/>
            <a:r>
              <a:rPr lang="en-US" sz="1800" dirty="0" smtClean="0"/>
              <a:t>Star Wars Prequels</a:t>
            </a:r>
          </a:p>
          <a:p>
            <a:pPr lvl="1"/>
            <a:r>
              <a:rPr lang="en-US" sz="1800" dirty="0" smtClean="0"/>
              <a:t>The 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Day</a:t>
            </a:r>
          </a:p>
          <a:p>
            <a:pPr lvl="1"/>
            <a:r>
              <a:rPr lang="en-US" sz="1800" dirty="0" smtClean="0"/>
              <a:t>Multiplicity</a:t>
            </a:r>
          </a:p>
          <a:p>
            <a:pPr lvl="1"/>
            <a:r>
              <a:rPr lang="en-US" sz="1800" dirty="0" smtClean="0"/>
              <a:t>Austin Powers (mini-me)</a:t>
            </a:r>
          </a:p>
          <a:p>
            <a:pPr lvl="1"/>
            <a:r>
              <a:rPr lang="en-US" sz="1800" dirty="0" smtClean="0"/>
              <a:t>The Fifth Element</a:t>
            </a:r>
          </a:p>
          <a:p>
            <a:pPr lvl="1"/>
            <a:r>
              <a:rPr lang="en-US" sz="1800" dirty="0" smtClean="0"/>
              <a:t>Etc.</a:t>
            </a:r>
            <a:endParaRPr lang="en-US" sz="1800" dirty="0" smtClean="0"/>
          </a:p>
          <a:p>
            <a:endParaRPr lang="en-US" sz="2000" dirty="0" smtClean="0"/>
          </a:p>
          <a:p>
            <a:r>
              <a:rPr lang="en-US" sz="2000" b="1" dirty="0" smtClean="0"/>
              <a:t>How are clones made?</a:t>
            </a:r>
            <a:endParaRPr lang="en-CA" sz="20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clone actually gets made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25 of your textbook illustrates it beautifully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 for next class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groups, use the chart paper and draw out the digestive system</a:t>
            </a:r>
          </a:p>
          <a:p>
            <a:r>
              <a:rPr lang="en-US" dirty="0" smtClean="0"/>
              <a:t>Label the organs</a:t>
            </a:r>
          </a:p>
          <a:p>
            <a:r>
              <a:rPr lang="en-US" dirty="0" smtClean="0"/>
              <a:t>Add descriptions of what each part of the digestive system does</a:t>
            </a:r>
          </a:p>
          <a:p>
            <a:r>
              <a:rPr lang="en-US" dirty="0" smtClean="0"/>
              <a:t>Write anything else you know about the digestive system</a:t>
            </a:r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 92 #4, 5, 8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If you can, write on the same piece of paper as the last homework. I’ll be collecting the homework for this chapter altogether at the end of the week.</a:t>
            </a:r>
          </a:p>
          <a:p>
            <a:endParaRPr lang="en-US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Tissues are made up of a group specialized cells</a:t>
            </a:r>
          </a:p>
          <a:p>
            <a:r>
              <a:rPr lang="en-US" dirty="0" smtClean="0"/>
              <a:t>Specialized cells are made due to different factors: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Tissues are made up of a group specialized cells</a:t>
            </a:r>
          </a:p>
          <a:p>
            <a:r>
              <a:rPr lang="en-US" dirty="0" smtClean="0"/>
              <a:t>Specialized cells are made due to different factors:</a:t>
            </a:r>
          </a:p>
          <a:p>
            <a:pPr lvl="1"/>
            <a:r>
              <a:rPr lang="en-US" dirty="0" smtClean="0"/>
              <a:t>Cytoplasm (uneven division)</a:t>
            </a:r>
          </a:p>
          <a:p>
            <a:pPr lvl="1"/>
            <a:r>
              <a:rPr lang="en-US" dirty="0" smtClean="0"/>
              <a:t>Environment</a:t>
            </a:r>
          </a:p>
          <a:p>
            <a:pPr lvl="1"/>
            <a:r>
              <a:rPr lang="en-US" dirty="0" err="1" smtClean="0"/>
              <a:t>Neighbouring</a:t>
            </a:r>
            <a:r>
              <a:rPr lang="en-US" dirty="0" smtClean="0"/>
              <a:t> cells</a:t>
            </a:r>
          </a:p>
          <a:p>
            <a:pPr lvl="1"/>
            <a:r>
              <a:rPr lang="en-US" dirty="0" smtClean="0"/>
              <a:t>Genes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types of tissues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6" descr="cell04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357298"/>
            <a:ext cx="273036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005_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928802"/>
            <a:ext cx="298961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006_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714752"/>
            <a:ext cx="2083541" cy="294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ell1016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4143380"/>
            <a:ext cx="3300802" cy="24288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types of tissues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Epithelia</a:t>
            </a:r>
          </a:p>
          <a:p>
            <a:endParaRPr lang="en-US" dirty="0"/>
          </a:p>
          <a:p>
            <a:r>
              <a:rPr lang="en-US" dirty="0" smtClean="0"/>
              <a:t>Muscle</a:t>
            </a:r>
          </a:p>
          <a:p>
            <a:endParaRPr lang="en-US" dirty="0"/>
          </a:p>
          <a:p>
            <a:r>
              <a:rPr lang="en-US" dirty="0" smtClean="0"/>
              <a:t>Nervous</a:t>
            </a:r>
          </a:p>
          <a:p>
            <a:endParaRPr lang="en-US" dirty="0"/>
          </a:p>
          <a:p>
            <a:r>
              <a:rPr lang="en-US" dirty="0" smtClean="0"/>
              <a:t>Connective</a:t>
            </a:r>
            <a:endParaRPr lang="en-CA" dirty="0"/>
          </a:p>
        </p:txBody>
      </p:sp>
      <p:pic>
        <p:nvPicPr>
          <p:cNvPr id="4" name="Picture 6" descr="cell04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357298"/>
            <a:ext cx="273036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005_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928802"/>
            <a:ext cx="298961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006_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714752"/>
            <a:ext cx="2083541" cy="294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ell1016_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4143380"/>
            <a:ext cx="3300802" cy="24288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does it start?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Tissues are made of specialized cells</a:t>
            </a:r>
          </a:p>
          <a:p>
            <a:r>
              <a:rPr lang="en-US" dirty="0" smtClean="0"/>
              <a:t>Specialized cells arise due to different factors</a:t>
            </a:r>
          </a:p>
          <a:p>
            <a:pPr lvl="1"/>
            <a:r>
              <a:rPr lang="en-US" dirty="0" smtClean="0"/>
              <a:t>But arise from what?</a:t>
            </a:r>
          </a:p>
          <a:p>
            <a:pPr lvl="1"/>
            <a:r>
              <a:rPr lang="en-US" dirty="0" smtClean="0"/>
              <a:t>How does it all start?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Stem Cells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cells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5761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Stem cells are unspecialized cells that can produce various specialized cells</a:t>
            </a:r>
          </a:p>
          <a:p>
            <a:r>
              <a:rPr lang="en-US" dirty="0" smtClean="0"/>
              <a:t>2 types</a:t>
            </a:r>
          </a:p>
          <a:p>
            <a:pPr lvl="1"/>
            <a:r>
              <a:rPr lang="en-US" b="1" dirty="0" err="1" smtClean="0"/>
              <a:t>Totipotent</a:t>
            </a:r>
            <a:r>
              <a:rPr lang="en-US" dirty="0" smtClean="0"/>
              <a:t>: Able to become any kind of cell in the body (more versatile)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err="1" smtClean="0"/>
              <a:t>Pluripotent</a:t>
            </a:r>
            <a:r>
              <a:rPr lang="en-US" dirty="0" smtClean="0"/>
              <a:t>: Able to produce many kinds of cells in the body but not all (less versatile)</a:t>
            </a:r>
            <a:endParaRPr lang="en-CA" dirty="0"/>
          </a:p>
        </p:txBody>
      </p:sp>
      <p:pic>
        <p:nvPicPr>
          <p:cNvPr id="1026" name="Picture 2" descr="Stem Cells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2233" y="1571588"/>
            <a:ext cx="4821767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human development (hq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8572560" cy="6429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On-screen Show (4:3)</PresentationFormat>
  <Paragraphs>74</Paragraphs>
  <Slides>16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Tissues</vt:lpstr>
      <vt:lpstr>Tissues</vt:lpstr>
      <vt:lpstr>Tissues</vt:lpstr>
      <vt:lpstr>4 types of tissues</vt:lpstr>
      <vt:lpstr>4 types of tissues</vt:lpstr>
      <vt:lpstr>Where does it start?</vt:lpstr>
      <vt:lpstr>Stem Cells</vt:lpstr>
      <vt:lpstr>Stem cells</vt:lpstr>
      <vt:lpstr>Slide 9</vt:lpstr>
      <vt:lpstr>Medical Potential of Stem Cells</vt:lpstr>
      <vt:lpstr>Ethics behind Stem Cells</vt:lpstr>
      <vt:lpstr>Ethics Discussion</vt:lpstr>
      <vt:lpstr>Discussion on Cloning</vt:lpstr>
      <vt:lpstr>How a clone actually gets made</vt:lpstr>
      <vt:lpstr>Preview for next class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types of tissues</dc:title>
  <dc:creator>PowerChoi</dc:creator>
  <cp:lastModifiedBy>PowerChoi</cp:lastModifiedBy>
  <cp:revision>15</cp:revision>
  <dcterms:created xsi:type="dcterms:W3CDTF">2013-02-18T18:20:00Z</dcterms:created>
  <dcterms:modified xsi:type="dcterms:W3CDTF">2013-02-25T15:22:40Z</dcterms:modified>
</cp:coreProperties>
</file>