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7" r:id="rId4"/>
    <p:sldId id="260" r:id="rId5"/>
    <p:sldId id="261" r:id="rId6"/>
    <p:sldId id="288" r:id="rId7"/>
    <p:sldId id="263" r:id="rId8"/>
    <p:sldId id="264" r:id="rId9"/>
    <p:sldId id="267" r:id="rId10"/>
    <p:sldId id="265" r:id="rId11"/>
    <p:sldId id="269" r:id="rId12"/>
    <p:sldId id="271" r:id="rId13"/>
    <p:sldId id="273" r:id="rId14"/>
    <p:sldId id="276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01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8BC4-C8D2-4AAB-98A1-76DE69F252A1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C26C-C9A4-44DD-9A25-782FB686D8A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521CA-7E97-47E4-9394-083666258A25}" type="slidenum">
              <a:rPr lang="en-US" smtClean="0">
                <a:ea typeface="ＭＳ Ｐゴシック" pitchFamily="-28" charset="-128"/>
              </a:rPr>
              <a:pPr/>
              <a:t>2</a:t>
            </a:fld>
            <a:endParaRPr lang="en-US" smtClean="0">
              <a:ea typeface="ＭＳ Ｐゴシック" pitchFamily="-28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2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7A428-108E-489E-B9D3-490BDAD31F28}" type="slidenum">
              <a:rPr lang="en-US">
                <a:ea typeface="ＭＳ Ｐゴシック" pitchFamily="-28" charset="-128"/>
              </a:rPr>
              <a:pPr/>
              <a:t>14</a:t>
            </a:fld>
            <a:endParaRPr lang="en-US">
              <a:ea typeface="ＭＳ Ｐゴシック" pitchFamily="-28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C0623-F123-4543-995D-3985960267B5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-forms basement membrane of epithelium</a:t>
            </a:r>
          </a:p>
          <a:p>
            <a:pPr eaLnBrk="1" hangingPunct="1"/>
            <a:r>
              <a:rPr lang="en-US" smtClean="0"/>
              <a:t>Bone, fat, -&gt; connective tissues, cartilage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AEB23-04BF-47AB-86D8-7E424E9C159A}" type="slidenum">
              <a:rPr lang="en-US">
                <a:ea typeface="ＭＳ Ｐゴシック" pitchFamily="-28" charset="-128"/>
              </a:rPr>
              <a:pPr/>
              <a:t>16</a:t>
            </a:fld>
            <a:endParaRPr lang="en-US">
              <a:ea typeface="ＭＳ Ｐゴシック" pitchFamily="-28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28" charset="-128"/>
              </a:rPr>
              <a:t>Slide missing right before this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Dense regular connective tissue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-arteries</a:t>
            </a:r>
          </a:p>
          <a:p>
            <a:pPr eaLnBrk="1" hangingPunct="1"/>
            <a:endParaRPr lang="en-US" smtClean="0">
              <a:ea typeface="ＭＳ Ｐゴシック" pitchFamily="-28" charset="-128"/>
            </a:endParaRP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Will see brown fat and white fat together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91D31-1E2D-41D5-BB7F-26C3492645F5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28" charset="-128"/>
              </a:rPr>
              <a:t>Lamellae clearly visible as tree trunk shape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Most of what we see is secondary bone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521CA-7E97-47E4-9394-083666258A25}" type="slidenum">
              <a:rPr lang="en-US" smtClean="0">
                <a:ea typeface="ＭＳ Ｐゴシック" pitchFamily="-28" charset="-128"/>
              </a:rPr>
              <a:pPr/>
              <a:t>4</a:t>
            </a:fld>
            <a:endParaRPr lang="en-US" smtClean="0">
              <a:ea typeface="ＭＳ Ｐゴシック" pitchFamily="-28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819C9-4F6D-4F77-A0D7-794A16BFB729}" type="slidenum">
              <a:rPr lang="en-US" smtClean="0">
                <a:ea typeface="ＭＳ Ｐゴシック" pitchFamily="-28" charset="-128"/>
              </a:rPr>
              <a:pPr/>
              <a:t>5</a:t>
            </a:fld>
            <a:endParaRPr lang="en-US" smtClean="0">
              <a:ea typeface="ＭＳ Ｐゴシック" pitchFamily="-28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2F431-F34C-4618-B228-5DF460114374}" type="slidenum">
              <a:rPr lang="en-US">
                <a:ea typeface="ＭＳ Ｐゴシック" pitchFamily="-28" charset="-128"/>
              </a:rPr>
              <a:pPr/>
              <a:t>7</a:t>
            </a:fld>
            <a:endParaRPr lang="en-US">
              <a:ea typeface="ＭＳ Ｐゴシック" pitchFamily="-28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28" charset="-128"/>
              </a:rPr>
              <a:t>Muscular movements contract veins, make blood flow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4E8B-918A-4A04-8EBD-683B6FE4E453}" type="slidenum">
              <a:rPr lang="en-US">
                <a:ea typeface="ＭＳ Ｐゴシック" pitchFamily="-28" charset="-128"/>
              </a:rPr>
              <a:pPr/>
              <a:t>8</a:t>
            </a:fld>
            <a:endParaRPr lang="en-US">
              <a:ea typeface="ＭＳ Ｐゴシック" pitchFamily="-28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8" charset="-128"/>
              </a:rPr>
              <a:t>Top cross section, bottom longitudinal section</a:t>
            </a:r>
          </a:p>
          <a:p>
            <a:pPr eaLnBrk="1" hangingPunct="1"/>
            <a:r>
              <a:rPr lang="en-US" dirty="0" smtClean="0">
                <a:ea typeface="ＭＳ Ｐゴシック" pitchFamily="-28" charset="-128"/>
              </a:rPr>
              <a:t>Nuclei lie in periphery</a:t>
            </a:r>
          </a:p>
          <a:p>
            <a:pPr eaLnBrk="1" hangingPunct="1"/>
            <a:r>
              <a:rPr lang="en-US" dirty="0" smtClean="0">
                <a:ea typeface="ＭＳ Ｐゴシック" pitchFamily="-28" charset="-128"/>
              </a:rPr>
              <a:t>Space is due to shrinkage (no real space)</a:t>
            </a:r>
          </a:p>
          <a:p>
            <a:pPr eaLnBrk="1" hangingPunct="1"/>
            <a:r>
              <a:rPr lang="en-US" dirty="0" smtClean="0">
                <a:ea typeface="ＭＳ Ｐゴシック" pitchFamily="-28" charset="-128"/>
              </a:rPr>
              <a:t>C = capillary P = </a:t>
            </a:r>
            <a:r>
              <a:rPr lang="en-US" dirty="0" err="1" smtClean="0">
                <a:ea typeface="ＭＳ Ｐゴシック" pitchFamily="-28" charset="-128"/>
              </a:rPr>
              <a:t>perimysium</a:t>
            </a:r>
            <a:endParaRPr lang="en-US" dirty="0" smtClean="0">
              <a:ea typeface="ＭＳ Ｐゴシック" pitchFamily="-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B5528-62F0-4F36-91C0-24A624D690D4}" type="slidenum">
              <a:rPr lang="en-US">
                <a:ea typeface="ＭＳ Ｐゴシック" pitchFamily="-28" charset="-128"/>
              </a:rPr>
              <a:pPr/>
              <a:t>9</a:t>
            </a:fld>
            <a:endParaRPr lang="en-US">
              <a:ea typeface="ＭＳ Ｐゴシック" pitchFamily="-28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28" charset="-128"/>
              </a:rPr>
              <a:t>Very thin, very elongate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Not directional, cells just get smaller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6E924-EA33-428C-8B61-B26AE5F25AC5}" type="slidenum">
              <a:rPr lang="en-US">
                <a:ea typeface="ＭＳ Ｐゴシック" pitchFamily="-28" charset="-128"/>
              </a:rPr>
              <a:pPr/>
              <a:t>10</a:t>
            </a:fld>
            <a:endParaRPr lang="en-US">
              <a:ea typeface="ＭＳ Ｐゴシック" pitchFamily="-28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28" charset="-128"/>
              </a:rPr>
              <a:t>Looks interwoven (branched)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White space in right pic actually mitochondria, arrows point to intercalated disk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Left pic, see a lot of capillaries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52194-4B63-47CC-A8AA-C2659F2FFF72}" type="slidenum">
              <a:rPr lang="en-US" smtClean="0">
                <a:ea typeface="ＭＳ Ｐゴシック" pitchFamily="-28" charset="-128"/>
              </a:rPr>
              <a:pPr/>
              <a:t>12</a:t>
            </a:fld>
            <a:endParaRPr lang="en-US" smtClean="0">
              <a:ea typeface="ＭＳ Ｐゴシック" pitchFamily="-28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-28" charset="-128"/>
              </a:rPr>
              <a:t>Whiskers are sensory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-28" charset="-128"/>
              </a:rPr>
              <a:t>Slice of brain has mirror image of whiskers (mid bot)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-28" charset="-128"/>
              </a:rPr>
              <a:t>Intracellular = electrical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35A46-9973-45E5-A242-86C5E18D8A5D}" type="slidenum">
              <a:rPr lang="en-US" smtClean="0">
                <a:ea typeface="ＭＳ Ｐゴシック" pitchFamily="-28" charset="-128"/>
              </a:rPr>
              <a:pPr/>
              <a:t>13</a:t>
            </a:fld>
            <a:endParaRPr lang="en-US" smtClean="0">
              <a:ea typeface="ＭＳ Ｐゴシック" pitchFamily="-28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28" charset="-128"/>
              </a:rPr>
              <a:t>Left pic = nucleus on bottom, tree structure is dendrite (inputs), 1 axon output on the other end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Some ganglia found in digestive system</a:t>
            </a:r>
          </a:p>
          <a:p>
            <a:pPr eaLnBrk="1" hangingPunct="1"/>
            <a:r>
              <a:rPr lang="en-US" smtClean="0">
                <a:ea typeface="ＭＳ Ｐゴシック" pitchFamily="-28" charset="-128"/>
              </a:rPr>
              <a:t>Axon short in brain, long in PNS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A377-AC77-4605-A5EE-6D23B8C3E127}" type="datetimeFigureOut">
              <a:rPr lang="en-US" smtClean="0"/>
              <a:pPr/>
              <a:t>2/13/2013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B705-A729-43F2-B882-364BDF40129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werChoi\Documents\University%20stuff\Waterloo\Classes\Practicum\Gr10%20-%20Academic%20Science\Fainting%20Goats%20(hq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 &amp; Tissues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" y="457200"/>
            <a:ext cx="56388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60375">
              <a:spcBef>
                <a:spcPct val="25000"/>
              </a:spcBef>
            </a:pPr>
            <a:r>
              <a:rPr lang="en-US" sz="2800" b="1"/>
              <a:t>Cardiac Muscle</a:t>
            </a:r>
          </a:p>
          <a:p>
            <a:pPr defTabSz="460375">
              <a:spcBef>
                <a:spcPct val="25000"/>
              </a:spcBef>
            </a:pPr>
            <a:endParaRPr lang="en-US" sz="1800" b="1"/>
          </a:p>
          <a:p>
            <a:pPr defTabSz="460375">
              <a:spcBef>
                <a:spcPct val="25000"/>
              </a:spcBef>
            </a:pPr>
            <a:r>
              <a:rPr lang="en-US" sz="1800" b="1"/>
              <a:t>	-striated muscle</a:t>
            </a:r>
          </a:p>
          <a:p>
            <a:pPr defTabSz="460375">
              <a:spcBef>
                <a:spcPct val="25000"/>
              </a:spcBef>
            </a:pPr>
            <a:r>
              <a:rPr lang="en-US" sz="1800" b="1"/>
              <a:t>	</a:t>
            </a:r>
            <a:r>
              <a:rPr lang="en-US" sz="1800" b="1">
                <a:solidFill>
                  <a:srgbClr val="FF0000"/>
                </a:solidFill>
              </a:rPr>
              <a:t>-branched fibers</a:t>
            </a:r>
          </a:p>
          <a:p>
            <a:pPr defTabSz="460375">
              <a:spcBef>
                <a:spcPct val="25000"/>
              </a:spcBef>
            </a:pPr>
            <a:r>
              <a:rPr lang="en-US" sz="1800" b="1">
                <a:solidFill>
                  <a:srgbClr val="FF0000"/>
                </a:solidFill>
              </a:rPr>
              <a:t>	-1-2 nuclei/cell (square/central)</a:t>
            </a:r>
          </a:p>
          <a:p>
            <a:pPr defTabSz="460375">
              <a:spcBef>
                <a:spcPct val="25000"/>
              </a:spcBef>
            </a:pPr>
            <a:r>
              <a:rPr lang="en-US" sz="1800" b="1">
                <a:solidFill>
                  <a:srgbClr val="FF0000"/>
                </a:solidFill>
              </a:rPr>
              <a:t>	-intercalated disks</a:t>
            </a:r>
            <a:endParaRPr lang="en-US" sz="1800" b="1"/>
          </a:p>
          <a:p>
            <a:pPr defTabSz="460375">
              <a:spcBef>
                <a:spcPct val="25000"/>
              </a:spcBef>
            </a:pPr>
            <a:r>
              <a:rPr lang="en-US" sz="1800" b="1"/>
              <a:t>	</a:t>
            </a:r>
            <a:r>
              <a:rPr lang="en-US" sz="1800" b="1">
                <a:solidFill>
                  <a:srgbClr val="FF0000"/>
                </a:solidFill>
              </a:rPr>
              <a:t>-highly vascularized</a:t>
            </a:r>
            <a:endParaRPr lang="en-US" sz="1800" b="1"/>
          </a:p>
          <a:p>
            <a:pPr defTabSz="460375">
              <a:spcBef>
                <a:spcPct val="25000"/>
              </a:spcBef>
            </a:pPr>
            <a:r>
              <a:rPr lang="en-US" sz="1800" b="1"/>
              <a:t>	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96838"/>
            <a:ext cx="3459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Muscle Tissue-types-cardiac muscle</a:t>
            </a:r>
            <a:endParaRPr lang="en-US" sz="2000"/>
          </a:p>
        </p:txBody>
      </p:sp>
      <p:pic>
        <p:nvPicPr>
          <p:cNvPr id="16390" name="Picture 6" descr="cell0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35052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ell05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4076915" cy="40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Myotonia</a:t>
            </a:r>
            <a:r>
              <a:rPr lang="en-US" dirty="0" smtClean="0"/>
              <a:t> </a:t>
            </a:r>
            <a:r>
              <a:rPr lang="en-US" dirty="0" err="1" smtClean="0"/>
              <a:t>Congenita</a:t>
            </a:r>
            <a:endParaRPr lang="en-CA" dirty="0"/>
          </a:p>
        </p:txBody>
      </p:sp>
      <p:pic>
        <p:nvPicPr>
          <p:cNvPr id="12" name="Fainting Goats (hq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232281"/>
            <a:ext cx="7215238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26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Nerve Tissue-functions</a:t>
            </a:r>
            <a:endParaRPr lang="en-US" sz="20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4724400" cy="348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60375">
              <a:spcBef>
                <a:spcPct val="25000"/>
              </a:spcBef>
            </a:pPr>
            <a:r>
              <a:rPr lang="en-US" sz="2800" b="1" dirty="0"/>
              <a:t>Nervous Tissue Functions</a:t>
            </a:r>
          </a:p>
          <a:p>
            <a:pPr defTabSz="460375">
              <a:spcBef>
                <a:spcPct val="25000"/>
              </a:spcBef>
            </a:pPr>
            <a:r>
              <a:rPr lang="en-US" sz="2800" b="1" dirty="0"/>
              <a:t>	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communication (signal conduction)</a:t>
            </a:r>
            <a:endParaRPr lang="en-US" sz="1800" b="1" dirty="0"/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	-inter-cellular chemical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	-intra-cellular electrical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	-arranged in networks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		-</a:t>
            </a:r>
            <a:r>
              <a:rPr lang="en-US" sz="1800" b="1" dirty="0" smtClean="0"/>
              <a:t>sensory</a:t>
            </a:r>
            <a:endParaRPr lang="en-US" sz="1800" b="1" dirty="0"/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		-motor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		</a:t>
            </a:r>
          </a:p>
        </p:txBody>
      </p:sp>
      <p:pic>
        <p:nvPicPr>
          <p:cNvPr id="7" name="Picture 3" descr="008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04"/>
            <a:ext cx="44021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2182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Nerve Tissue-neurons</a:t>
            </a:r>
            <a:endParaRPr lang="en-US" sz="20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5181600" cy="29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60375">
              <a:spcBef>
                <a:spcPct val="25000"/>
              </a:spcBef>
            </a:pPr>
            <a:r>
              <a:rPr lang="en-US" sz="2800" b="1" dirty="0"/>
              <a:t>Neurons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-size, shape highly variable, asymmetric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</a:t>
            </a:r>
            <a:endParaRPr lang="en-US" sz="1800" b="1" dirty="0" smtClean="0"/>
          </a:p>
          <a:p>
            <a:pPr defTabSz="460375">
              <a:spcBef>
                <a:spcPct val="25000"/>
              </a:spcBef>
            </a:pPr>
            <a:r>
              <a:rPr lang="en-US" b="1" dirty="0" smtClean="0"/>
              <a:t>	</a:t>
            </a:r>
            <a:r>
              <a:rPr lang="en-US" sz="1800" b="1" dirty="0" smtClean="0"/>
              <a:t>-</a:t>
            </a:r>
            <a:r>
              <a:rPr lang="en-US" sz="1800" b="1" dirty="0"/>
              <a:t>dendrites = input (afferent)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	</a:t>
            </a: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-axon = output (nerve fiber) (efferent)</a:t>
            </a:r>
          </a:p>
          <a:p>
            <a:pPr defTabSz="460375">
              <a:spcBef>
                <a:spcPct val="25000"/>
              </a:spcBef>
            </a:pPr>
            <a:endParaRPr lang="en-US" sz="1800" b="1" dirty="0"/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-cell bodies found in nervous tissue</a:t>
            </a:r>
          </a:p>
        </p:txBody>
      </p:sp>
      <p:pic>
        <p:nvPicPr>
          <p:cNvPr id="8196" name="Picture 4" descr="001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609600"/>
            <a:ext cx="37766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06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8"/>
            <a:ext cx="19954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2989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Blood Functions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65125" y="1371600"/>
            <a:ext cx="42068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>
                <a:solidFill>
                  <a:srgbClr val="FF0000"/>
                </a:solidFill>
              </a:rPr>
              <a:t>- transport</a:t>
            </a:r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/>
              <a:t>	-gases (O</a:t>
            </a:r>
            <a:r>
              <a:rPr lang="en-US" sz="1800" b="1" baseline="-25000" dirty="0"/>
              <a:t>2</a:t>
            </a:r>
            <a:r>
              <a:rPr lang="en-US" sz="1800" b="1" dirty="0"/>
              <a:t>, CO</a:t>
            </a:r>
            <a:r>
              <a:rPr lang="en-US" sz="1800" b="1" baseline="-25000" dirty="0"/>
              <a:t>2</a:t>
            </a:r>
            <a:r>
              <a:rPr lang="en-US" sz="1800" b="1" dirty="0"/>
              <a:t>)</a:t>
            </a:r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/>
              <a:t>	-nutrients</a:t>
            </a:r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/>
              <a:t>	-cells (leukocytes)</a:t>
            </a:r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/>
              <a:t>	-hormones</a:t>
            </a:r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endParaRPr lang="en-US" sz="1800" b="1" dirty="0"/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>
                <a:solidFill>
                  <a:srgbClr val="FF0000"/>
                </a:solidFill>
              </a:rPr>
              <a:t>- wound healing</a:t>
            </a:r>
            <a:endParaRPr lang="en-US" sz="1800" b="1" dirty="0"/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/>
              <a:t>	-clot formation</a:t>
            </a:r>
          </a:p>
          <a:p>
            <a:pPr>
              <a:spcBef>
                <a:spcPct val="25000"/>
              </a:spcBef>
              <a:tabLst>
                <a:tab pos="452438" algn="l"/>
              </a:tabLst>
            </a:pPr>
            <a:r>
              <a:rPr lang="en-US" sz="1800" b="1" dirty="0"/>
              <a:t>	-remodeling (scar)</a:t>
            </a:r>
          </a:p>
        </p:txBody>
      </p:sp>
      <p:pic>
        <p:nvPicPr>
          <p:cNvPr id="5" name="Picture 6" descr="cell101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3933820" cy="322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cell1016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643314"/>
            <a:ext cx="4038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512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Connective Tissue Functions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9683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Connective Tissue-functions</a:t>
            </a:r>
            <a:endParaRPr lang="en-US" sz="20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2146300"/>
            <a:ext cx="296093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Maintain boundaries</a:t>
            </a:r>
          </a:p>
          <a:p>
            <a:endParaRPr lang="en-US" sz="1800" b="1" dirty="0"/>
          </a:p>
          <a:p>
            <a:r>
              <a:rPr lang="en-US" sz="1800" b="1" dirty="0"/>
              <a:t>Structural support</a:t>
            </a:r>
          </a:p>
          <a:p>
            <a:endParaRPr lang="en-US" sz="1800" b="1" dirty="0"/>
          </a:p>
          <a:p>
            <a:r>
              <a:rPr lang="en-US" sz="1800" b="1" dirty="0"/>
              <a:t>Cell adhesion and movement</a:t>
            </a:r>
          </a:p>
          <a:p>
            <a:endParaRPr lang="en-US" sz="1800" b="1" dirty="0"/>
          </a:p>
          <a:p>
            <a:r>
              <a:rPr lang="en-US" sz="1800" b="1" dirty="0"/>
              <a:t>Protection</a:t>
            </a:r>
          </a:p>
          <a:p>
            <a:endParaRPr lang="en-US" sz="1800" b="1" dirty="0"/>
          </a:p>
          <a:p>
            <a:r>
              <a:rPr lang="en-US" sz="1800" b="1" dirty="0"/>
              <a:t>Molecular exchange</a:t>
            </a:r>
          </a:p>
        </p:txBody>
      </p:sp>
      <p:pic>
        <p:nvPicPr>
          <p:cNvPr id="11270" name="Picture 6" descr="002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38354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Connective Tissue-types</a:t>
            </a:r>
            <a:endParaRPr lang="en-US" sz="20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Adipose connective tissue</a:t>
            </a:r>
            <a:endParaRPr lang="en-US" sz="1800" b="1"/>
          </a:p>
        </p:txBody>
      </p:sp>
      <p:pic>
        <p:nvPicPr>
          <p:cNvPr id="20485" name="Picture 5" descr="cell0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1057275"/>
            <a:ext cx="42751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5125" y="1408113"/>
            <a:ext cx="3710055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-each cell single fat vacuole</a:t>
            </a:r>
            <a:endParaRPr lang="en-US" sz="1800" b="1" dirty="0"/>
          </a:p>
          <a:p>
            <a:pPr>
              <a:spcBef>
                <a:spcPct val="25000"/>
              </a:spcBef>
            </a:pPr>
            <a:r>
              <a:rPr lang="en-US" sz="1800" b="1" dirty="0"/>
              <a:t>	-white fat</a:t>
            </a:r>
          </a:p>
          <a:p>
            <a:pPr>
              <a:spcBef>
                <a:spcPct val="25000"/>
              </a:spcBef>
            </a:pPr>
            <a:r>
              <a:rPr lang="en-US" sz="1800" b="1" dirty="0"/>
              <a:t>	-fat </a:t>
            </a:r>
            <a:r>
              <a:rPr lang="en-US" sz="1800" b="1" dirty="0" err="1"/>
              <a:t>fat</a:t>
            </a:r>
            <a:endParaRPr lang="en-US" sz="1800" b="1" dirty="0"/>
          </a:p>
          <a:p>
            <a:pPr>
              <a:spcBef>
                <a:spcPct val="25000"/>
              </a:spcBef>
            </a:pPr>
            <a:r>
              <a:rPr lang="en-US" sz="1800" b="1" dirty="0"/>
              <a:t>	-energy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Skeletal system-bone structure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60375"/>
            <a:r>
              <a:rPr lang="en-US" sz="2800" b="1" dirty="0" smtClean="0"/>
              <a:t>Bone</a:t>
            </a:r>
            <a:endParaRPr lang="en-US" sz="1800" b="1" dirty="0"/>
          </a:p>
        </p:txBody>
      </p:sp>
      <p:pic>
        <p:nvPicPr>
          <p:cNvPr id="16390" name="Picture 10" descr="bon21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"/>
            <a:ext cx="3962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1325" y="725488"/>
            <a:ext cx="816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cell specil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7239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ell compartment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2773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Elements-diversity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839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Cell structure predicts function </a:t>
            </a:r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27425" y="1676400"/>
            <a:ext cx="53117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-cells contain the same elements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-organelle amplification gives </a:t>
            </a:r>
            <a:r>
              <a:rPr lang="en-US" sz="1800" b="1" dirty="0" smtClean="0"/>
              <a:t>function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cell specialization in animals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</a:p>
          <a:p>
            <a:endParaRPr lang="en-US" dirty="0" smtClean="0"/>
          </a:p>
          <a:p>
            <a:r>
              <a:rPr lang="en-US" dirty="0" smtClean="0"/>
              <a:t>Environment</a:t>
            </a:r>
          </a:p>
          <a:p>
            <a:endParaRPr lang="en-US" dirty="0" smtClean="0"/>
          </a:p>
          <a:p>
            <a:r>
              <a:rPr lang="en-US" dirty="0" err="1" smtClean="0"/>
              <a:t>Neighbouring</a:t>
            </a:r>
            <a:r>
              <a:rPr lang="en-US" dirty="0" smtClean="0"/>
              <a:t> cells</a:t>
            </a:r>
          </a:p>
          <a:p>
            <a:endParaRPr lang="en-US" dirty="0" smtClean="0"/>
          </a:p>
          <a:p>
            <a:r>
              <a:rPr lang="en-US" dirty="0" smtClean="0"/>
              <a:t>Genes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1325" y="725488"/>
            <a:ext cx="816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Elements-diversity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839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Cell structure predicts function </a:t>
            </a:r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28794" y="1357298"/>
            <a:ext cx="62151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 smtClean="0"/>
              <a:t>cells </a:t>
            </a:r>
            <a:r>
              <a:rPr lang="en-US" sz="3300" b="1" dirty="0"/>
              <a:t>live in </a:t>
            </a:r>
            <a:r>
              <a:rPr lang="en-US" sz="3300" b="1" dirty="0" smtClean="0"/>
              <a:t>communities =TISSUES</a:t>
            </a:r>
            <a:endParaRPr lang="en-US" sz="3300" b="1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52400" y="1449388"/>
            <a:ext cx="1182688" cy="1425575"/>
            <a:chOff x="96" y="960"/>
            <a:chExt cx="672" cy="762"/>
          </a:xfrm>
        </p:grpSpPr>
        <p:pic>
          <p:nvPicPr>
            <p:cNvPr id="9" name="Picture 4" descr="leve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960"/>
              <a:ext cx="57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96" y="1674"/>
              <a:ext cx="672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228600" y="2819400"/>
            <a:ext cx="1063625" cy="1871663"/>
            <a:chOff x="144" y="1776"/>
            <a:chExt cx="670" cy="1179"/>
          </a:xfrm>
        </p:grpSpPr>
        <p:pic>
          <p:nvPicPr>
            <p:cNvPr id="12" name="Picture 7" descr="leve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112"/>
              <a:ext cx="670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88" y="1776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152400" y="4724400"/>
            <a:ext cx="2057400" cy="1905000"/>
            <a:chOff x="96" y="2976"/>
            <a:chExt cx="1296" cy="1200"/>
          </a:xfrm>
        </p:grpSpPr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96" y="3264"/>
              <a:ext cx="1296" cy="912"/>
              <a:chOff x="125" y="2476"/>
              <a:chExt cx="1169" cy="774"/>
            </a:xfrm>
          </p:grpSpPr>
          <p:grpSp>
            <p:nvGrpSpPr>
              <p:cNvPr id="17" name="Group 11"/>
              <p:cNvGrpSpPr>
                <a:grpSpLocks/>
              </p:cNvGrpSpPr>
              <p:nvPr/>
            </p:nvGrpSpPr>
            <p:grpSpPr bwMode="auto">
              <a:xfrm>
                <a:off x="125" y="2496"/>
                <a:ext cx="1169" cy="754"/>
                <a:chOff x="125" y="2496"/>
                <a:chExt cx="1169" cy="754"/>
              </a:xfrm>
            </p:grpSpPr>
            <p:pic>
              <p:nvPicPr>
                <p:cNvPr id="19" name="Picture 12" descr="levels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4" y="2496"/>
                  <a:ext cx="1150" cy="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125" y="3202"/>
                  <a:ext cx="1152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720" y="2476"/>
                <a:ext cx="0" cy="7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88" y="2976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22" name="Group 16"/>
          <p:cNvGrpSpPr>
            <a:grpSpLocks/>
          </p:cNvGrpSpPr>
          <p:nvPr/>
        </p:nvGrpSpPr>
        <p:grpSpPr bwMode="auto">
          <a:xfrm>
            <a:off x="1524000" y="3214688"/>
            <a:ext cx="3619502" cy="1546225"/>
            <a:chOff x="960" y="2025"/>
            <a:chExt cx="2280" cy="974"/>
          </a:xfrm>
        </p:grpSpPr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 rot="-1940121">
              <a:off x="960" y="2040"/>
              <a:ext cx="384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1467" y="2025"/>
              <a:ext cx="1773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Tissues:</a:t>
              </a:r>
            </a:p>
            <a:p>
              <a:pPr>
                <a:spcBef>
                  <a:spcPct val="25000"/>
                </a:spcBef>
              </a:pPr>
              <a:r>
                <a:rPr lang="en-US" b="1" dirty="0"/>
                <a:t>	</a:t>
              </a:r>
              <a:r>
                <a:rPr lang="en-US" sz="1800" b="1" dirty="0" smtClean="0"/>
                <a:t>Epithelia</a:t>
              </a:r>
              <a:endParaRPr lang="en-US" sz="1800" b="1" dirty="0"/>
            </a:p>
            <a:p>
              <a:r>
                <a:rPr lang="en-US" sz="1800" b="1" dirty="0"/>
                <a:t>	Connective Tissue</a:t>
              </a:r>
            </a:p>
            <a:p>
              <a:r>
                <a:rPr lang="en-US" sz="1800" b="1" dirty="0"/>
                <a:t>	Muscle</a:t>
              </a:r>
            </a:p>
            <a:p>
              <a:r>
                <a:rPr lang="en-US" sz="1800" b="1" dirty="0"/>
                <a:t>	Nerve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14546" y="271462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types of tissues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356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Epithelial Functions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0675" y="2130425"/>
            <a:ext cx="1182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protection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0675" y="2663825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absorption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0675" y="31972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secretion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37306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transport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426402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barrier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5000" y="1066800"/>
            <a:ext cx="2895600" cy="2286000"/>
            <a:chOff x="3552" y="960"/>
            <a:chExt cx="1824" cy="1440"/>
          </a:xfrm>
        </p:grpSpPr>
        <p:pic>
          <p:nvPicPr>
            <p:cNvPr id="6160" name="Picture 9" descr="cell09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1008"/>
              <a:ext cx="179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Rectangle 10"/>
            <p:cNvSpPr>
              <a:spLocks noChangeArrowheads="1"/>
            </p:cNvSpPr>
            <p:nvPr/>
          </p:nvSpPr>
          <p:spPr bwMode="auto">
            <a:xfrm>
              <a:off x="5328" y="960"/>
              <a:ext cx="48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86400" y="1090613"/>
            <a:ext cx="2819400" cy="2286000"/>
            <a:chOff x="3216" y="960"/>
            <a:chExt cx="1776" cy="1440"/>
          </a:xfrm>
        </p:grpSpPr>
        <p:pic>
          <p:nvPicPr>
            <p:cNvPr id="6158" name="Picture 12" descr="cell1233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1008"/>
              <a:ext cx="1776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Rectangle 13"/>
            <p:cNvSpPr>
              <a:spLocks noChangeArrowheads="1"/>
            </p:cNvSpPr>
            <p:nvPr/>
          </p:nvSpPr>
          <p:spPr bwMode="auto">
            <a:xfrm>
              <a:off x="4944" y="960"/>
              <a:ext cx="48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0" y="49213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Epithelia-functions</a:t>
            </a:r>
          </a:p>
        </p:txBody>
      </p:sp>
      <p:pic>
        <p:nvPicPr>
          <p:cNvPr id="18" name="Picture 6" descr="cell04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71876"/>
            <a:ext cx="3846323" cy="271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 descr="t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29618" cy="660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441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Muscle Tissue Functions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96838"/>
            <a:ext cx="236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Muscle Tissue-functions</a:t>
            </a:r>
            <a:endParaRPr lang="en-US" sz="20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2750" y="1524000"/>
            <a:ext cx="34734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Contraction (force generation)</a:t>
            </a:r>
          </a:p>
          <a:p>
            <a:pPr>
              <a:spcBef>
                <a:spcPct val="25000"/>
              </a:spcBef>
            </a:pPr>
            <a:r>
              <a:rPr lang="en-US" sz="1800" b="1">
                <a:solidFill>
                  <a:srgbClr val="FF0000"/>
                </a:solidFill>
              </a:rPr>
              <a:t>	</a:t>
            </a:r>
            <a:r>
              <a:rPr lang="en-US" sz="1800" b="1"/>
              <a:t>-movement</a:t>
            </a:r>
            <a:r>
              <a:rPr lang="en-US" sz="1800" b="1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en-US" sz="1800" b="1">
                <a:solidFill>
                  <a:srgbClr val="FF0000"/>
                </a:solidFill>
              </a:rPr>
              <a:t>	</a:t>
            </a:r>
            <a:r>
              <a:rPr lang="en-US" sz="1800" b="1"/>
              <a:t>-structural support</a:t>
            </a:r>
          </a:p>
          <a:p>
            <a:pPr>
              <a:spcBef>
                <a:spcPct val="25000"/>
              </a:spcBef>
            </a:pPr>
            <a:r>
              <a:rPr lang="en-US" sz="1800" b="1"/>
              <a:t>	-glands</a:t>
            </a:r>
          </a:p>
          <a:p>
            <a:pPr>
              <a:spcBef>
                <a:spcPct val="25000"/>
              </a:spcBef>
            </a:pPr>
            <a:r>
              <a:rPr lang="en-US" sz="1800" b="1"/>
              <a:t>	-physiology</a:t>
            </a:r>
          </a:p>
        </p:txBody>
      </p:sp>
      <p:pic>
        <p:nvPicPr>
          <p:cNvPr id="6150" name="Picture 6" descr="muscle2"/>
          <p:cNvPicPr>
            <a:picLocks noChangeAspect="1" noChangeArrowheads="1"/>
          </p:cNvPicPr>
          <p:nvPr/>
        </p:nvPicPr>
        <p:blipFill>
          <a:blip r:embed="rId3" cstate="print">
            <a:lum bright="8000" contrast="10000"/>
          </a:blip>
          <a:srcRect/>
          <a:stretch>
            <a:fillRect/>
          </a:stretch>
        </p:blipFill>
        <p:spPr bwMode="auto">
          <a:xfrm>
            <a:off x="5486400" y="914400"/>
            <a:ext cx="3421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7158" y="3500438"/>
            <a:ext cx="5029200" cy="2743200"/>
            <a:chOff x="96" y="2496"/>
            <a:chExt cx="3168" cy="1728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96" y="2592"/>
              <a:ext cx="3168" cy="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3" name="Picture 9" descr="SM_R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2496"/>
              <a:ext cx="2496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3733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60375"/>
            <a:r>
              <a:rPr lang="en-US" sz="2800" b="1" dirty="0"/>
              <a:t>Skeletal Muscle</a:t>
            </a:r>
            <a:endParaRPr lang="en-US" sz="1800" b="1" dirty="0"/>
          </a:p>
          <a:p>
            <a:pPr defTabSz="460375"/>
            <a:endParaRPr lang="en-US" sz="1800" b="1" dirty="0"/>
          </a:p>
          <a:p>
            <a:pPr defTabSz="460375"/>
            <a:r>
              <a:rPr lang="en-US" sz="1800" b="1" dirty="0"/>
              <a:t>	-muscle fibers (cells)</a:t>
            </a:r>
          </a:p>
          <a:p>
            <a:pPr defTabSz="460375"/>
            <a:r>
              <a:rPr lang="en-US" sz="1800" b="1" dirty="0"/>
              <a:t>		-long cells (35 cm) </a:t>
            </a:r>
          </a:p>
          <a:p>
            <a:pPr defTabSz="460375"/>
            <a:r>
              <a:rPr lang="en-US" sz="1800" b="1" dirty="0"/>
              <a:t>		-multinucleate</a:t>
            </a:r>
          </a:p>
          <a:p>
            <a:pPr defTabSz="460375"/>
            <a:endParaRPr lang="en-US" sz="1800" b="1" dirty="0"/>
          </a:p>
          <a:p>
            <a:pPr defTabSz="460375"/>
            <a:r>
              <a:rPr lang="en-US" sz="1800" b="1" dirty="0"/>
              <a:t>	-in longitudinal section</a:t>
            </a:r>
          </a:p>
          <a:p>
            <a:pPr defTabSz="460375"/>
            <a:r>
              <a:rPr lang="en-US" sz="1800" b="1" dirty="0"/>
              <a:t>		</a:t>
            </a:r>
            <a:r>
              <a:rPr lang="en-US" sz="1800" b="1" dirty="0">
                <a:solidFill>
                  <a:srgbClr val="FF0000"/>
                </a:solidFill>
              </a:rPr>
              <a:t>-long </a:t>
            </a:r>
          </a:p>
          <a:p>
            <a:pPr defTabSz="460375"/>
            <a:r>
              <a:rPr lang="en-US" sz="1800" b="1" dirty="0">
                <a:solidFill>
                  <a:srgbClr val="FF0000"/>
                </a:solidFill>
              </a:rPr>
              <a:t>		-striated</a:t>
            </a:r>
          </a:p>
          <a:p>
            <a:pPr defTabSz="460375"/>
            <a:r>
              <a:rPr lang="en-US" sz="1800" b="1" dirty="0">
                <a:solidFill>
                  <a:srgbClr val="FF0000"/>
                </a:solidFill>
              </a:rPr>
              <a:t>		-peripheral nuclei</a:t>
            </a:r>
          </a:p>
          <a:p>
            <a:pPr defTabSz="460375"/>
            <a:r>
              <a:rPr lang="en-US" sz="1800" b="1" dirty="0">
                <a:solidFill>
                  <a:srgbClr val="FF0000"/>
                </a:solidFill>
              </a:rPr>
              <a:t>		-</a:t>
            </a:r>
            <a:r>
              <a:rPr lang="en-US" sz="1800" b="1" dirty="0" err="1">
                <a:solidFill>
                  <a:srgbClr val="FF0000"/>
                </a:solidFill>
              </a:rPr>
              <a:t>unbranched</a:t>
            </a:r>
            <a:endParaRPr lang="en-US" sz="1800" b="1" dirty="0">
              <a:solidFill>
                <a:srgbClr val="FF0000"/>
              </a:solidFill>
            </a:endParaRPr>
          </a:p>
          <a:p>
            <a:pPr defTabSz="460375"/>
            <a:r>
              <a:rPr lang="en-US" sz="1800" b="1" dirty="0">
                <a:solidFill>
                  <a:srgbClr val="FF0000"/>
                </a:solidFill>
              </a:rPr>
              <a:t>		</a:t>
            </a:r>
            <a:endParaRPr lang="en-US" sz="1800" b="1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96838"/>
            <a:ext cx="279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Muscle Tissue-types-skeletal</a:t>
            </a:r>
            <a:endParaRPr lang="en-US" sz="2000"/>
          </a:p>
        </p:txBody>
      </p:sp>
      <p:pic>
        <p:nvPicPr>
          <p:cNvPr id="10244" name="Picture 4" descr="005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928670"/>
            <a:ext cx="49115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472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60375">
              <a:spcBef>
                <a:spcPct val="25000"/>
              </a:spcBef>
            </a:pPr>
            <a:r>
              <a:rPr lang="en-US" sz="2800" b="1" dirty="0"/>
              <a:t>Smooth muscle</a:t>
            </a:r>
          </a:p>
          <a:p>
            <a:pPr defTabSz="460375">
              <a:spcBef>
                <a:spcPct val="25000"/>
              </a:spcBef>
            </a:pPr>
            <a:r>
              <a:rPr lang="en-US" sz="2800" b="1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-</a:t>
            </a:r>
            <a:r>
              <a:rPr lang="en-US" sz="1800" b="1" dirty="0" err="1">
                <a:solidFill>
                  <a:srgbClr val="FF0000"/>
                </a:solidFill>
              </a:rPr>
              <a:t>unstriated</a:t>
            </a:r>
            <a:endParaRPr lang="en-US" sz="1800" b="1" dirty="0">
              <a:solidFill>
                <a:srgbClr val="FF0000"/>
              </a:solidFill>
            </a:endParaRPr>
          </a:p>
          <a:p>
            <a:pPr defTabSz="460375">
              <a:spcBef>
                <a:spcPct val="25000"/>
              </a:spcBef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-central nucleus</a:t>
            </a:r>
            <a:endParaRPr lang="en-US" sz="1800" b="1" dirty="0"/>
          </a:p>
          <a:p>
            <a:pPr defTabSz="460375">
              <a:spcBef>
                <a:spcPct val="25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	-appears smooth</a:t>
            </a:r>
            <a:endParaRPr lang="en-US" b="1" dirty="0" smtClean="0"/>
          </a:p>
          <a:p>
            <a:pPr defTabSz="460375">
              <a:spcBef>
                <a:spcPct val="25000"/>
              </a:spcBef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-central elongate nucleus</a:t>
            </a:r>
          </a:p>
          <a:p>
            <a:pPr defTabSz="460375">
              <a:spcBef>
                <a:spcPct val="25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	-concentric layers</a:t>
            </a:r>
          </a:p>
          <a:p>
            <a:pPr defTabSz="460375">
              <a:spcBef>
                <a:spcPct val="25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b="1" dirty="0" smtClean="0"/>
              <a:t>-can be very thick</a:t>
            </a:r>
          </a:p>
          <a:p>
            <a:pPr defTabSz="460375">
              <a:spcBef>
                <a:spcPct val="25000"/>
              </a:spcBef>
            </a:pPr>
            <a:r>
              <a:rPr lang="en-US" b="1" dirty="0" smtClean="0"/>
              <a:t>	-extended contraction</a:t>
            </a:r>
          </a:p>
          <a:p>
            <a:pPr defTabSz="460375">
              <a:spcBef>
                <a:spcPct val="25000"/>
              </a:spcBef>
            </a:pPr>
            <a:r>
              <a:rPr lang="en-US" b="1" dirty="0" smtClean="0"/>
              <a:t>		-digestive system</a:t>
            </a:r>
          </a:p>
          <a:p>
            <a:pPr defTabSz="460375">
              <a:spcBef>
                <a:spcPct val="25000"/>
              </a:spcBef>
            </a:pPr>
            <a:r>
              <a:rPr lang="en-US" b="1" dirty="0" smtClean="0"/>
              <a:t>		-blood vessels</a:t>
            </a:r>
          </a:p>
          <a:p>
            <a:pPr defTabSz="460375">
              <a:spcBef>
                <a:spcPct val="25000"/>
              </a:spcBef>
            </a:pPr>
            <a:r>
              <a:rPr lang="en-US" b="1" dirty="0" smtClean="0"/>
              <a:t>		-uterus</a:t>
            </a:r>
          </a:p>
          <a:p>
            <a:pPr defTabSz="460375">
              <a:spcBef>
                <a:spcPct val="25000"/>
              </a:spcBef>
            </a:pPr>
            <a:endParaRPr lang="en-US" sz="1800" b="1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0"/>
            <a:ext cx="347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Muscle Tissue-types-smooth muscle</a:t>
            </a:r>
            <a:endParaRPr lang="en-US" sz="2000"/>
          </a:p>
        </p:txBody>
      </p:sp>
      <p:pic>
        <p:nvPicPr>
          <p:cNvPr id="40962" name="Picture 2" descr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04"/>
            <a:ext cx="5643570" cy="423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(4:3)</PresentationFormat>
  <Paragraphs>157</Paragraphs>
  <Slides>17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Cells &amp; Tissues</vt:lpstr>
      <vt:lpstr>Slide 2</vt:lpstr>
      <vt:lpstr>Factors that influence cell specialization in animals</vt:lpstr>
      <vt:lpstr>Slide 4</vt:lpstr>
      <vt:lpstr>Slide 5</vt:lpstr>
      <vt:lpstr>Slide 6</vt:lpstr>
      <vt:lpstr>Slide 7</vt:lpstr>
      <vt:lpstr>Slide 8</vt:lpstr>
      <vt:lpstr>Slide 9</vt:lpstr>
      <vt:lpstr>Slide 10</vt:lpstr>
      <vt:lpstr>Myotonia Congenita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PowerChoi</dc:creator>
  <cp:lastModifiedBy>PowerChoi</cp:lastModifiedBy>
  <cp:revision>35</cp:revision>
  <dcterms:created xsi:type="dcterms:W3CDTF">2013-02-12T18:15:41Z</dcterms:created>
  <dcterms:modified xsi:type="dcterms:W3CDTF">2013-02-14T02:22:15Z</dcterms:modified>
</cp:coreProperties>
</file>