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5/14/2013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5/14/2013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5/14/2013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30318-760C-421C-BD52-15FCDC5FD2F3}" type="datetimeFigureOut">
              <a:rPr lang="en-US" smtClean="0"/>
              <a:pPr/>
              <a:t>5/14/2013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 in Living Systems</a:t>
            </a:r>
            <a:br>
              <a:rPr lang="en-US" dirty="0" smtClean="0"/>
            </a:br>
            <a:r>
              <a:rPr lang="en-US" sz="2400" dirty="0" smtClean="0"/>
              <a:t>A very basic overview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1.1</a:t>
            </a:r>
          </a:p>
          <a:p>
            <a:r>
              <a:rPr lang="en-US" sz="2000" dirty="0" smtClean="0"/>
              <a:t>McGraw-Hill Ryerson</a:t>
            </a:r>
          </a:p>
          <a:p>
            <a:r>
              <a:rPr lang="en-US" sz="2000" dirty="0" smtClean="0"/>
              <a:t>Biology 12</a:t>
            </a:r>
            <a:r>
              <a:rPr lang="en-CA" sz="2000" dirty="0" smtClean="0"/>
              <a:t> (2011)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lot of lingo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words are terms you’re going to encounter throughout the course. We will take the time today to know them.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4" y="4143380"/>
          <a:ext cx="8143932" cy="2071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035983"/>
                <a:gridCol w="2035983"/>
                <a:gridCol w="2035983"/>
                <a:gridCol w="2035983"/>
              </a:tblGrid>
              <a:tr h="690567">
                <a:tc>
                  <a:txBody>
                    <a:bodyPr/>
                    <a:lstStyle/>
                    <a:p>
                      <a:r>
                        <a:rPr lang="en-US" dirty="0" smtClean="0"/>
                        <a:t>Isotope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Radioisotope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Molecule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Organic molecule</a:t>
                      </a:r>
                      <a:endParaRPr lang="en-CA" dirty="0"/>
                    </a:p>
                  </a:txBody>
                  <a:tcPr/>
                </a:tc>
              </a:tr>
              <a:tr h="690567">
                <a:tc>
                  <a:txBody>
                    <a:bodyPr/>
                    <a:lstStyle/>
                    <a:p>
                      <a:r>
                        <a:rPr lang="en-US" dirty="0" smtClean="0"/>
                        <a:t>Biochemistry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Intramolecular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Intermolecular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Hydrogen bond</a:t>
                      </a:r>
                      <a:endParaRPr lang="en-CA" dirty="0"/>
                    </a:p>
                  </a:txBody>
                  <a:tcPr/>
                </a:tc>
              </a:tr>
              <a:tr h="690567">
                <a:tc>
                  <a:txBody>
                    <a:bodyPr/>
                    <a:lstStyle/>
                    <a:p>
                      <a:r>
                        <a:rPr lang="en-US" dirty="0" smtClean="0"/>
                        <a:t>Hydrophobic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Hydrophilic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Functional group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Intramolecular</a:t>
            </a:r>
            <a:r>
              <a:rPr lang="en-US" dirty="0" smtClean="0"/>
              <a:t> forces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Covalent bonds form between two non-metal atoms</a:t>
            </a:r>
          </a:p>
          <a:p>
            <a:r>
              <a:rPr lang="en-US" dirty="0" err="1" smtClean="0"/>
              <a:t>Electronegativity</a:t>
            </a:r>
            <a:endParaRPr lang="en-CA" dirty="0" smtClean="0"/>
          </a:p>
          <a:p>
            <a:pPr lvl="1"/>
            <a:r>
              <a:rPr lang="en-CA" dirty="0" smtClean="0"/>
              <a:t>Causes electrons to be more attracted to an atom</a:t>
            </a:r>
          </a:p>
          <a:p>
            <a:pPr lvl="1"/>
            <a:r>
              <a:rPr lang="en-US" dirty="0" smtClean="0"/>
              <a:t>Causes partial charges</a:t>
            </a:r>
          </a:p>
          <a:p>
            <a:r>
              <a:rPr lang="en-US" dirty="0" smtClean="0"/>
              <a:t>Polarity</a:t>
            </a:r>
          </a:p>
          <a:p>
            <a:pPr lvl="1"/>
            <a:r>
              <a:rPr lang="en-US" dirty="0" smtClean="0"/>
              <a:t>Partial charges causes unequal sharing leading to polarity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Intermolecular forces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Hydrogen bond</a:t>
            </a:r>
          </a:p>
          <a:p>
            <a:pPr lvl="1"/>
            <a:r>
              <a:rPr lang="en-US" dirty="0" smtClean="0"/>
              <a:t>Polar interactions</a:t>
            </a:r>
          </a:p>
          <a:p>
            <a:pPr lvl="1"/>
            <a:r>
              <a:rPr lang="en-US" dirty="0" err="1" smtClean="0"/>
              <a:t>Hydrophillic</a:t>
            </a:r>
            <a:r>
              <a:rPr lang="en-US" dirty="0" smtClean="0"/>
              <a:t> interactions</a:t>
            </a:r>
          </a:p>
          <a:p>
            <a:pPr lvl="1"/>
            <a:endParaRPr lang="en-US" dirty="0"/>
          </a:p>
          <a:p>
            <a:r>
              <a:rPr lang="en-US" dirty="0" smtClean="0"/>
              <a:t>Hydrophobic Interactions</a:t>
            </a:r>
          </a:p>
          <a:p>
            <a:pPr lvl="1"/>
            <a:r>
              <a:rPr lang="en-US" dirty="0" smtClean="0"/>
              <a:t>Non-polar interactions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types:</a:t>
            </a:r>
          </a:p>
          <a:p>
            <a:pPr lvl="1"/>
            <a:r>
              <a:rPr lang="en-US" dirty="0" err="1" smtClean="0"/>
              <a:t>Cation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Anion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Groups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Hydroxyl</a:t>
            </a:r>
          </a:p>
          <a:p>
            <a:r>
              <a:rPr lang="en-US" dirty="0" smtClean="0"/>
              <a:t>Carbonyl</a:t>
            </a:r>
          </a:p>
          <a:p>
            <a:r>
              <a:rPr lang="en-US" dirty="0" smtClean="0"/>
              <a:t>Carboxyl</a:t>
            </a:r>
          </a:p>
          <a:p>
            <a:r>
              <a:rPr lang="en-US" dirty="0" smtClean="0"/>
              <a:t>Amino</a:t>
            </a:r>
          </a:p>
          <a:p>
            <a:r>
              <a:rPr lang="en-US" dirty="0" err="1" smtClean="0"/>
              <a:t>Sulfhydryl</a:t>
            </a:r>
            <a:endParaRPr lang="en-US" dirty="0" smtClean="0"/>
          </a:p>
          <a:p>
            <a:r>
              <a:rPr lang="en-US" dirty="0" smtClean="0"/>
              <a:t>Phosphate</a:t>
            </a:r>
            <a:endParaRPr lang="en-CA" dirty="0"/>
          </a:p>
        </p:txBody>
      </p:sp>
      <p:pic>
        <p:nvPicPr>
          <p:cNvPr id="3074" name="Picture 2" descr="http://www.freewebs.com/mascibiology/photos/0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214421"/>
            <a:ext cx="4522701" cy="56435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 descr="http://www.freewebs.com/mascibiology/photos/0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-33577"/>
            <a:ext cx="5522833" cy="68915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 and Shapes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how to draw shapes from molecular formulas</a:t>
            </a:r>
          </a:p>
          <a:p>
            <a:r>
              <a:rPr lang="en-US" dirty="0" smtClean="0"/>
              <a:t>Be able to recognize compounds from structures and drawings</a:t>
            </a:r>
            <a:endParaRPr lang="en-CA" dirty="0"/>
          </a:p>
        </p:txBody>
      </p:sp>
      <p:pic>
        <p:nvPicPr>
          <p:cNvPr id="1026" name="Picture 2" descr="http://upload.wikimedia.org/wikipedia/commons/6/64/Glucose_Hawort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4071942"/>
            <a:ext cx="2928958" cy="23348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 17</a:t>
            </a:r>
          </a:p>
          <a:p>
            <a:r>
              <a:rPr lang="en-US" dirty="0" smtClean="0"/>
              <a:t>#3, 4, 5, 9, 11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Chemistry in Living Systems A very basic overview</vt:lpstr>
      <vt:lpstr>A lot of lingo</vt:lpstr>
      <vt:lpstr>Intramolecular forces</vt:lpstr>
      <vt:lpstr>Intermolecular forces</vt:lpstr>
      <vt:lpstr>Ion</vt:lpstr>
      <vt:lpstr>Functional Groups</vt:lpstr>
      <vt:lpstr>Slide 7</vt:lpstr>
      <vt:lpstr>Structures and Shapes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in Living Systems A very basic overview</dc:title>
  <dc:creator>PowerChoi</dc:creator>
  <cp:lastModifiedBy>PowerChoi</cp:lastModifiedBy>
  <cp:revision>14</cp:revision>
  <dcterms:created xsi:type="dcterms:W3CDTF">2013-05-13T04:41:49Z</dcterms:created>
  <dcterms:modified xsi:type="dcterms:W3CDTF">2013-05-14T19:44:18Z</dcterms:modified>
</cp:coreProperties>
</file>